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1" r:id="rId3"/>
    <p:sldId id="291" r:id="rId4"/>
    <p:sldId id="294" r:id="rId5"/>
    <p:sldId id="269" r:id="rId6"/>
    <p:sldId id="263" r:id="rId7"/>
    <p:sldId id="282" r:id="rId8"/>
    <p:sldId id="274" r:id="rId9"/>
    <p:sldId id="284" r:id="rId10"/>
    <p:sldId id="285" r:id="rId11"/>
    <p:sldId id="260" r:id="rId12"/>
    <p:sldId id="257" r:id="rId13"/>
    <p:sldId id="292" r:id="rId14"/>
    <p:sldId id="279" r:id="rId15"/>
    <p:sldId id="280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2F140-E051-4D6A-A921-4E1EA8E700ED}" v="15" dt="2024-12-02T05:47:10.975"/>
    <p1510:client id="{AC9F6DD5-BB8F-ACCA-CC5C-7E104749E18F}" v="34" dt="2024-12-03T19:17:13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5737" autoAdjust="0"/>
  </p:normalViewPr>
  <p:slideViewPr>
    <p:cSldViewPr snapToGrid="0">
      <p:cViewPr>
        <p:scale>
          <a:sx n="76" d="100"/>
          <a:sy n="76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E4803-6FC4-4567-9F67-265B85C52E8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97FF888-9E86-4FAF-AA28-8E2603FE3C9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/>
              <a:ea typeface="+mn-lt"/>
              <a:cs typeface="Courier New"/>
            </a:rPr>
            <a:t>Outcome:</a:t>
          </a:r>
          <a:r>
            <a:rPr lang="en-US" b="0" dirty="0">
              <a:latin typeface="Calibri"/>
              <a:ea typeface="+mn-lt"/>
              <a:cs typeface="Courier New"/>
            </a:rPr>
            <a:t> Provide actionable insights for job seekers and employers to improve hiring strategies and decision-making.</a:t>
          </a:r>
        </a:p>
      </dgm:t>
    </dgm:pt>
    <dgm:pt modelId="{64F507EF-5637-415F-8935-5AF430724140}" type="parTrans" cxnId="{209781A3-2F8E-4DF0-97A1-AB05BAB39B20}">
      <dgm:prSet/>
      <dgm:spPr/>
      <dgm:t>
        <a:bodyPr/>
        <a:lstStyle/>
        <a:p>
          <a:endParaRPr lang="en-US"/>
        </a:p>
      </dgm:t>
    </dgm:pt>
    <dgm:pt modelId="{553CF670-FA63-4DFE-980D-E13324ADC3D1}" type="sibTrans" cxnId="{209781A3-2F8E-4DF0-97A1-AB05BAB39B20}">
      <dgm:prSet phldrT="04"/>
      <dgm:spPr/>
      <dgm:t>
        <a:bodyPr/>
        <a:lstStyle/>
        <a:p>
          <a:endParaRPr lang="en-US"/>
        </a:p>
      </dgm:t>
    </dgm:pt>
    <dgm:pt modelId="{C6349AEF-0813-4293-B7DA-FCDAA297D64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/>
              <a:ea typeface="+mn-lt"/>
              <a:cs typeface="Courier New"/>
            </a:rPr>
            <a:t>Objective:</a:t>
          </a:r>
          <a:r>
            <a:rPr lang="en-US" b="0" dirty="0">
              <a:latin typeface="Calibri"/>
              <a:ea typeface="+mn-lt"/>
              <a:cs typeface="Courier New"/>
            </a:rPr>
            <a:t> </a:t>
          </a:r>
          <a:r>
            <a:rPr lang="en-US" b="0" dirty="0"/>
            <a:t>Analyze job application data to uncover trends in salaries, experience requirements, job types, and interview difficulty across companies.</a:t>
          </a:r>
        </a:p>
      </dgm:t>
    </dgm:pt>
    <dgm:pt modelId="{A455299A-43B0-467B-9311-3F5A4FF45011}" type="parTrans" cxnId="{9CEF6590-28E5-4B75-A7B4-88D26E9AB3CA}">
      <dgm:prSet/>
      <dgm:spPr/>
      <dgm:t>
        <a:bodyPr/>
        <a:lstStyle/>
        <a:p>
          <a:endParaRPr lang="en-US"/>
        </a:p>
      </dgm:t>
    </dgm:pt>
    <dgm:pt modelId="{8820D3C6-ED09-48C0-B0C7-4DF1E3D85197}" type="sibTrans" cxnId="{9CEF6590-28E5-4B75-A7B4-88D26E9AB3CA}">
      <dgm:prSet phldrT="01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AE9717-D1E5-4AEF-B77A-EE14A427259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Calibri"/>
              <a:ea typeface="+mn-lt"/>
              <a:cs typeface="Courier New"/>
            </a:rPr>
            <a:t>Dataset:</a:t>
          </a:r>
          <a:r>
            <a:rPr lang="en-US" b="0" dirty="0">
              <a:latin typeface="Calibri"/>
              <a:ea typeface="+mn-lt"/>
              <a:cs typeface="Courier New"/>
            </a:rPr>
            <a:t> Contains detailed job application records, including salary, experience, job type (Tech or non-Tech), company, and interview difficulty.</a:t>
          </a:r>
        </a:p>
      </dgm:t>
    </dgm:pt>
    <dgm:pt modelId="{302F814F-37EC-4A86-8A0A-9D5DD5397964}" type="parTrans" cxnId="{50893A11-3ACC-412B-839E-C23072486356}">
      <dgm:prSet/>
      <dgm:spPr/>
      <dgm:t>
        <a:bodyPr/>
        <a:lstStyle/>
        <a:p>
          <a:endParaRPr lang="en-US"/>
        </a:p>
      </dgm:t>
    </dgm:pt>
    <dgm:pt modelId="{E31C7A78-1F2B-47A6-B454-4C13BD33C16F}" type="sibTrans" cxnId="{50893A11-3ACC-412B-839E-C23072486356}">
      <dgm:prSet phldrT="02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C979EE-113C-4469-B9F7-C3A5C35AF40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  <a:latin typeface="Calibri"/>
              <a:ea typeface="+mn-lt"/>
              <a:cs typeface="Courier New"/>
            </a:rPr>
            <a:t>Key Goals:</a:t>
          </a:r>
          <a:r>
            <a:rPr lang="en-US" b="0" dirty="0">
              <a:solidFill>
                <a:schemeClr val="tx1"/>
              </a:solidFill>
              <a:latin typeface="Calibri"/>
              <a:ea typeface="+mn-lt"/>
              <a:cs typeface="Courier New"/>
            </a:rPr>
            <a:t> 1) Understand salary distribution by experience, job type, and company. 2) Identify trends in job types (Tech vs. non-Tech) across companies. 3) </a:t>
          </a:r>
          <a:r>
            <a:rPr lang="en-US" b="0" dirty="0">
              <a:solidFill>
                <a:schemeClr val="tx1"/>
              </a:solidFill>
              <a:latin typeface="Aptos Display" panose="020F0302020204030204"/>
            </a:rPr>
            <a:t>Explore the relationship between interview difficulty </a:t>
          </a:r>
          <a:r>
            <a:rPr lang="en-US" b="0" dirty="0">
              <a:solidFill>
                <a:schemeClr val="tx1"/>
              </a:solidFill>
            </a:rPr>
            <a:t>and hiring trends.</a:t>
          </a:r>
          <a:endParaRPr lang="en-US" b="0" dirty="0">
            <a:solidFill>
              <a:schemeClr val="tx1"/>
            </a:solidFill>
            <a:latin typeface="Aptos Display"/>
          </a:endParaRPr>
        </a:p>
      </dgm:t>
    </dgm:pt>
    <dgm:pt modelId="{4247F678-49B1-410E-8F5C-5457EDF0BBF0}" type="parTrans" cxnId="{43870ADF-91CB-4814-AE56-C3E3324862A6}">
      <dgm:prSet/>
      <dgm:spPr/>
      <dgm:t>
        <a:bodyPr/>
        <a:lstStyle/>
        <a:p>
          <a:endParaRPr lang="en-US"/>
        </a:p>
      </dgm:t>
    </dgm:pt>
    <dgm:pt modelId="{3139DD73-6C43-4B75-B6B3-5C56B2325FCE}" type="sibTrans" cxnId="{43870ADF-91CB-4814-AE56-C3E3324862A6}">
      <dgm:prSet phldrT="03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E8C696-BB4B-465E-80BC-02EBA9DD2937}" type="pres">
      <dgm:prSet presAssocID="{B19E4803-6FC4-4567-9F67-265B85C52E8F}" presName="root" presStyleCnt="0">
        <dgm:presLayoutVars>
          <dgm:dir/>
          <dgm:resizeHandles val="exact"/>
        </dgm:presLayoutVars>
      </dgm:prSet>
      <dgm:spPr/>
    </dgm:pt>
    <dgm:pt modelId="{48B27177-A1F4-48FF-8B3A-C1DB206A874B}" type="pres">
      <dgm:prSet presAssocID="{B19E4803-6FC4-4567-9F67-265B85C52E8F}" presName="container" presStyleCnt="0">
        <dgm:presLayoutVars>
          <dgm:dir/>
          <dgm:resizeHandles val="exact"/>
        </dgm:presLayoutVars>
      </dgm:prSet>
      <dgm:spPr/>
    </dgm:pt>
    <dgm:pt modelId="{AC0AB64C-581C-4E02-AEB4-4D85ACBF2489}" type="pres">
      <dgm:prSet presAssocID="{C6349AEF-0813-4293-B7DA-FCDAA297D645}" presName="compNode" presStyleCnt="0"/>
      <dgm:spPr/>
    </dgm:pt>
    <dgm:pt modelId="{3867EECC-A5BC-4045-A327-C3D48BF4CC1C}" type="pres">
      <dgm:prSet presAssocID="{C6349AEF-0813-4293-B7DA-FCDAA297D645}" presName="iconBgRect" presStyleLbl="bgShp" presStyleIdx="0" presStyleCnt="4"/>
      <dgm:spPr/>
    </dgm:pt>
    <dgm:pt modelId="{6C93243A-61D6-4821-B54F-3096DCB71EDC}" type="pres">
      <dgm:prSet presAssocID="{C6349AEF-0813-4293-B7DA-FCDAA297D6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1AA319C-ED92-4E2B-B46A-6A9F57611BFD}" type="pres">
      <dgm:prSet presAssocID="{C6349AEF-0813-4293-B7DA-FCDAA297D645}" presName="spaceRect" presStyleCnt="0"/>
      <dgm:spPr/>
    </dgm:pt>
    <dgm:pt modelId="{28D569F1-6F06-4273-8E96-F7A414039B44}" type="pres">
      <dgm:prSet presAssocID="{C6349AEF-0813-4293-B7DA-FCDAA297D645}" presName="textRect" presStyleLbl="revTx" presStyleIdx="0" presStyleCnt="4">
        <dgm:presLayoutVars>
          <dgm:chMax val="1"/>
          <dgm:chPref val="1"/>
        </dgm:presLayoutVars>
      </dgm:prSet>
      <dgm:spPr/>
    </dgm:pt>
    <dgm:pt modelId="{BBAF5B5A-9B6C-49AA-9F42-C9105D1CF45B}" type="pres">
      <dgm:prSet presAssocID="{8820D3C6-ED09-48C0-B0C7-4DF1E3D85197}" presName="sibTrans" presStyleLbl="sibTrans2D1" presStyleIdx="0" presStyleCnt="0"/>
      <dgm:spPr/>
    </dgm:pt>
    <dgm:pt modelId="{FDBBC0B7-4BB9-4CC4-B4AB-08C9DB9F23C7}" type="pres">
      <dgm:prSet presAssocID="{FAAE9717-D1E5-4AEF-B77A-EE14A4272591}" presName="compNode" presStyleCnt="0"/>
      <dgm:spPr/>
    </dgm:pt>
    <dgm:pt modelId="{8B0AF82E-FAA4-4324-8B34-F9B9B354C3B4}" type="pres">
      <dgm:prSet presAssocID="{FAAE9717-D1E5-4AEF-B77A-EE14A4272591}" presName="iconBgRect" presStyleLbl="bgShp" presStyleIdx="1" presStyleCnt="4"/>
      <dgm:spPr/>
    </dgm:pt>
    <dgm:pt modelId="{C3337E56-E76E-4997-8318-4EBF6BB2E934}" type="pres">
      <dgm:prSet presAssocID="{FAAE9717-D1E5-4AEF-B77A-EE14A42725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456A0A4-E4A5-449D-B7E5-F6AB3434B682}" type="pres">
      <dgm:prSet presAssocID="{FAAE9717-D1E5-4AEF-B77A-EE14A4272591}" presName="spaceRect" presStyleCnt="0"/>
      <dgm:spPr/>
    </dgm:pt>
    <dgm:pt modelId="{9502301C-6EC4-461F-83C1-5DEB559D1BCC}" type="pres">
      <dgm:prSet presAssocID="{FAAE9717-D1E5-4AEF-B77A-EE14A4272591}" presName="textRect" presStyleLbl="revTx" presStyleIdx="1" presStyleCnt="4">
        <dgm:presLayoutVars>
          <dgm:chMax val="1"/>
          <dgm:chPref val="1"/>
        </dgm:presLayoutVars>
      </dgm:prSet>
      <dgm:spPr/>
    </dgm:pt>
    <dgm:pt modelId="{4584E39C-16C8-45F0-A11D-DB137CF499EF}" type="pres">
      <dgm:prSet presAssocID="{E31C7A78-1F2B-47A6-B454-4C13BD33C16F}" presName="sibTrans" presStyleLbl="sibTrans2D1" presStyleIdx="0" presStyleCnt="0"/>
      <dgm:spPr/>
    </dgm:pt>
    <dgm:pt modelId="{B32036E5-B500-424E-BCCC-E873DEFC6F11}" type="pres">
      <dgm:prSet presAssocID="{A5C979EE-113C-4469-B9F7-C3A5C35AF40F}" presName="compNode" presStyleCnt="0"/>
      <dgm:spPr/>
    </dgm:pt>
    <dgm:pt modelId="{DE30ABD6-22E1-4E8C-8A99-F7FAFA60FF1F}" type="pres">
      <dgm:prSet presAssocID="{A5C979EE-113C-4469-B9F7-C3A5C35AF40F}" presName="iconBgRect" presStyleLbl="bgShp" presStyleIdx="2" presStyleCnt="4"/>
      <dgm:spPr/>
    </dgm:pt>
    <dgm:pt modelId="{0F51E801-F3D1-431B-9F07-AFFF674024FF}" type="pres">
      <dgm:prSet presAssocID="{A5C979EE-113C-4469-B9F7-C3A5C35AF4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BA2AB92-06A0-49FA-A69F-E79D3AA0D256}" type="pres">
      <dgm:prSet presAssocID="{A5C979EE-113C-4469-B9F7-C3A5C35AF40F}" presName="spaceRect" presStyleCnt="0"/>
      <dgm:spPr/>
    </dgm:pt>
    <dgm:pt modelId="{806C1A27-FEC5-40EB-99BF-1437310ADCA0}" type="pres">
      <dgm:prSet presAssocID="{A5C979EE-113C-4469-B9F7-C3A5C35AF40F}" presName="textRect" presStyleLbl="revTx" presStyleIdx="2" presStyleCnt="4">
        <dgm:presLayoutVars>
          <dgm:chMax val="1"/>
          <dgm:chPref val="1"/>
        </dgm:presLayoutVars>
      </dgm:prSet>
      <dgm:spPr/>
    </dgm:pt>
    <dgm:pt modelId="{803C8D3D-E24F-4669-86AC-6E58E45090F7}" type="pres">
      <dgm:prSet presAssocID="{3139DD73-6C43-4B75-B6B3-5C56B2325FCE}" presName="sibTrans" presStyleLbl="sibTrans2D1" presStyleIdx="0" presStyleCnt="0"/>
      <dgm:spPr/>
    </dgm:pt>
    <dgm:pt modelId="{1C9C986C-1186-4159-A09F-9334F37FAA72}" type="pres">
      <dgm:prSet presAssocID="{097FF888-9E86-4FAF-AA28-8E2603FE3C97}" presName="compNode" presStyleCnt="0"/>
      <dgm:spPr/>
    </dgm:pt>
    <dgm:pt modelId="{84CA0573-8CC5-4894-A024-A75F405D26A6}" type="pres">
      <dgm:prSet presAssocID="{097FF888-9E86-4FAF-AA28-8E2603FE3C97}" presName="iconBgRect" presStyleLbl="bgShp" presStyleIdx="3" presStyleCnt="4"/>
      <dgm:spPr/>
    </dgm:pt>
    <dgm:pt modelId="{37149C33-AE92-4E91-9196-E9029A8D33D3}" type="pres">
      <dgm:prSet presAssocID="{097FF888-9E86-4FAF-AA28-8E2603FE3C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C83C52A-1A6A-483C-915F-10727C470254}" type="pres">
      <dgm:prSet presAssocID="{097FF888-9E86-4FAF-AA28-8E2603FE3C97}" presName="spaceRect" presStyleCnt="0"/>
      <dgm:spPr/>
    </dgm:pt>
    <dgm:pt modelId="{A8C22923-D46E-4841-9437-CE95DAB6B58C}" type="pres">
      <dgm:prSet presAssocID="{097FF888-9E86-4FAF-AA28-8E2603FE3C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0893A11-3ACC-412B-839E-C23072486356}" srcId="{B19E4803-6FC4-4567-9F67-265B85C52E8F}" destId="{FAAE9717-D1E5-4AEF-B77A-EE14A4272591}" srcOrd="1" destOrd="0" parTransId="{302F814F-37EC-4A86-8A0A-9D5DD5397964}" sibTransId="{E31C7A78-1F2B-47A6-B454-4C13BD33C16F}"/>
    <dgm:cxn modelId="{E4C8115D-947A-4E72-B290-240B108CCD3C}" type="presOf" srcId="{8820D3C6-ED09-48C0-B0C7-4DF1E3D85197}" destId="{BBAF5B5A-9B6C-49AA-9F42-C9105D1CF45B}" srcOrd="0" destOrd="0" presId="urn:microsoft.com/office/officeart/2018/2/layout/IconCircleList"/>
    <dgm:cxn modelId="{B59C0677-BA38-4021-9CB4-73C197FE4F27}" type="presOf" srcId="{B19E4803-6FC4-4567-9F67-265B85C52E8F}" destId="{11E8C696-BB4B-465E-80BC-02EBA9DD2937}" srcOrd="0" destOrd="0" presId="urn:microsoft.com/office/officeart/2018/2/layout/IconCircleList"/>
    <dgm:cxn modelId="{6178A37A-FB5B-405D-9E7A-F96D64131C66}" type="presOf" srcId="{FAAE9717-D1E5-4AEF-B77A-EE14A4272591}" destId="{9502301C-6EC4-461F-83C1-5DEB559D1BCC}" srcOrd="0" destOrd="0" presId="urn:microsoft.com/office/officeart/2018/2/layout/IconCircleList"/>
    <dgm:cxn modelId="{B8C96E80-9859-44FD-9A8A-A4CB39AA46C0}" type="presOf" srcId="{E31C7A78-1F2B-47A6-B454-4C13BD33C16F}" destId="{4584E39C-16C8-45F0-A11D-DB137CF499EF}" srcOrd="0" destOrd="0" presId="urn:microsoft.com/office/officeart/2018/2/layout/IconCircleList"/>
    <dgm:cxn modelId="{9CEF6590-28E5-4B75-A7B4-88D26E9AB3CA}" srcId="{B19E4803-6FC4-4567-9F67-265B85C52E8F}" destId="{C6349AEF-0813-4293-B7DA-FCDAA297D645}" srcOrd="0" destOrd="0" parTransId="{A455299A-43B0-467B-9311-3F5A4FF45011}" sibTransId="{8820D3C6-ED09-48C0-B0C7-4DF1E3D85197}"/>
    <dgm:cxn modelId="{209781A3-2F8E-4DF0-97A1-AB05BAB39B20}" srcId="{B19E4803-6FC4-4567-9F67-265B85C52E8F}" destId="{097FF888-9E86-4FAF-AA28-8E2603FE3C97}" srcOrd="3" destOrd="0" parTransId="{64F507EF-5637-415F-8935-5AF430724140}" sibTransId="{553CF670-FA63-4DFE-980D-E13324ADC3D1}"/>
    <dgm:cxn modelId="{FDBD14DB-24C0-4B93-B25E-92BCD4629F75}" type="presOf" srcId="{3139DD73-6C43-4B75-B6B3-5C56B2325FCE}" destId="{803C8D3D-E24F-4669-86AC-6E58E45090F7}" srcOrd="0" destOrd="0" presId="urn:microsoft.com/office/officeart/2018/2/layout/IconCircleList"/>
    <dgm:cxn modelId="{43870ADF-91CB-4814-AE56-C3E3324862A6}" srcId="{B19E4803-6FC4-4567-9F67-265B85C52E8F}" destId="{A5C979EE-113C-4469-B9F7-C3A5C35AF40F}" srcOrd="2" destOrd="0" parTransId="{4247F678-49B1-410E-8F5C-5457EDF0BBF0}" sibTransId="{3139DD73-6C43-4B75-B6B3-5C56B2325FCE}"/>
    <dgm:cxn modelId="{286878DF-6FAE-45C3-A3C7-D06999B24709}" type="presOf" srcId="{A5C979EE-113C-4469-B9F7-C3A5C35AF40F}" destId="{806C1A27-FEC5-40EB-99BF-1437310ADCA0}" srcOrd="0" destOrd="0" presId="urn:microsoft.com/office/officeart/2018/2/layout/IconCircleList"/>
    <dgm:cxn modelId="{2E7650EC-E3E7-4D56-B9E5-6AFFA5FCCB04}" type="presOf" srcId="{097FF888-9E86-4FAF-AA28-8E2603FE3C97}" destId="{A8C22923-D46E-4841-9437-CE95DAB6B58C}" srcOrd="0" destOrd="0" presId="urn:microsoft.com/office/officeart/2018/2/layout/IconCircleList"/>
    <dgm:cxn modelId="{469C1FF8-0714-4AB8-A5C1-DA1247218491}" type="presOf" srcId="{C6349AEF-0813-4293-B7DA-FCDAA297D645}" destId="{28D569F1-6F06-4273-8E96-F7A414039B44}" srcOrd="0" destOrd="0" presId="urn:microsoft.com/office/officeart/2018/2/layout/IconCircleList"/>
    <dgm:cxn modelId="{0E6813BD-D215-4D95-8A12-03CB0C571175}" type="presParOf" srcId="{11E8C696-BB4B-465E-80BC-02EBA9DD2937}" destId="{48B27177-A1F4-48FF-8B3A-C1DB206A874B}" srcOrd="0" destOrd="0" presId="urn:microsoft.com/office/officeart/2018/2/layout/IconCircleList"/>
    <dgm:cxn modelId="{2C0339A2-B3F7-4937-841C-F6526B537268}" type="presParOf" srcId="{48B27177-A1F4-48FF-8B3A-C1DB206A874B}" destId="{AC0AB64C-581C-4E02-AEB4-4D85ACBF2489}" srcOrd="0" destOrd="0" presId="urn:microsoft.com/office/officeart/2018/2/layout/IconCircleList"/>
    <dgm:cxn modelId="{AA510BB7-17F2-4AA5-92CA-AF18FA9BCA15}" type="presParOf" srcId="{AC0AB64C-581C-4E02-AEB4-4D85ACBF2489}" destId="{3867EECC-A5BC-4045-A327-C3D48BF4CC1C}" srcOrd="0" destOrd="0" presId="urn:microsoft.com/office/officeart/2018/2/layout/IconCircleList"/>
    <dgm:cxn modelId="{3A6A021A-BB3E-44CD-854A-13A3F5409506}" type="presParOf" srcId="{AC0AB64C-581C-4E02-AEB4-4D85ACBF2489}" destId="{6C93243A-61D6-4821-B54F-3096DCB71EDC}" srcOrd="1" destOrd="0" presId="urn:microsoft.com/office/officeart/2018/2/layout/IconCircleList"/>
    <dgm:cxn modelId="{3E336B21-5E02-49DF-9CDC-1C4057B6520E}" type="presParOf" srcId="{AC0AB64C-581C-4E02-AEB4-4D85ACBF2489}" destId="{B1AA319C-ED92-4E2B-B46A-6A9F57611BFD}" srcOrd="2" destOrd="0" presId="urn:microsoft.com/office/officeart/2018/2/layout/IconCircleList"/>
    <dgm:cxn modelId="{3065178D-4B87-4848-B6CF-0E69BAA14938}" type="presParOf" srcId="{AC0AB64C-581C-4E02-AEB4-4D85ACBF2489}" destId="{28D569F1-6F06-4273-8E96-F7A414039B44}" srcOrd="3" destOrd="0" presId="urn:microsoft.com/office/officeart/2018/2/layout/IconCircleList"/>
    <dgm:cxn modelId="{48BBB1A5-DA03-40D0-9389-889CD01DBC65}" type="presParOf" srcId="{48B27177-A1F4-48FF-8B3A-C1DB206A874B}" destId="{BBAF5B5A-9B6C-49AA-9F42-C9105D1CF45B}" srcOrd="1" destOrd="0" presId="urn:microsoft.com/office/officeart/2018/2/layout/IconCircleList"/>
    <dgm:cxn modelId="{D39B3963-EB93-4E94-819F-0CA4B611EAF4}" type="presParOf" srcId="{48B27177-A1F4-48FF-8B3A-C1DB206A874B}" destId="{FDBBC0B7-4BB9-4CC4-B4AB-08C9DB9F23C7}" srcOrd="2" destOrd="0" presId="urn:microsoft.com/office/officeart/2018/2/layout/IconCircleList"/>
    <dgm:cxn modelId="{CD74235E-8A5E-4C07-AD02-19131BC27589}" type="presParOf" srcId="{FDBBC0B7-4BB9-4CC4-B4AB-08C9DB9F23C7}" destId="{8B0AF82E-FAA4-4324-8B34-F9B9B354C3B4}" srcOrd="0" destOrd="0" presId="urn:microsoft.com/office/officeart/2018/2/layout/IconCircleList"/>
    <dgm:cxn modelId="{7FD0043C-5DD6-4845-BD1F-3A76394484C7}" type="presParOf" srcId="{FDBBC0B7-4BB9-4CC4-B4AB-08C9DB9F23C7}" destId="{C3337E56-E76E-4997-8318-4EBF6BB2E934}" srcOrd="1" destOrd="0" presId="urn:microsoft.com/office/officeart/2018/2/layout/IconCircleList"/>
    <dgm:cxn modelId="{2E90AF2D-B81C-41CF-99D1-66C5401C4AD5}" type="presParOf" srcId="{FDBBC0B7-4BB9-4CC4-B4AB-08C9DB9F23C7}" destId="{1456A0A4-E4A5-449D-B7E5-F6AB3434B682}" srcOrd="2" destOrd="0" presId="urn:microsoft.com/office/officeart/2018/2/layout/IconCircleList"/>
    <dgm:cxn modelId="{4F3D2128-7B74-45C6-B028-8B925BA2AE1E}" type="presParOf" srcId="{FDBBC0B7-4BB9-4CC4-B4AB-08C9DB9F23C7}" destId="{9502301C-6EC4-461F-83C1-5DEB559D1BCC}" srcOrd="3" destOrd="0" presId="urn:microsoft.com/office/officeart/2018/2/layout/IconCircleList"/>
    <dgm:cxn modelId="{A46B948B-1C54-4D13-9FC1-9D2CE0ED5499}" type="presParOf" srcId="{48B27177-A1F4-48FF-8B3A-C1DB206A874B}" destId="{4584E39C-16C8-45F0-A11D-DB137CF499EF}" srcOrd="3" destOrd="0" presId="urn:microsoft.com/office/officeart/2018/2/layout/IconCircleList"/>
    <dgm:cxn modelId="{2A599F3C-1EB6-4EA8-B8FD-59E35F5F6D69}" type="presParOf" srcId="{48B27177-A1F4-48FF-8B3A-C1DB206A874B}" destId="{B32036E5-B500-424E-BCCC-E873DEFC6F11}" srcOrd="4" destOrd="0" presId="urn:microsoft.com/office/officeart/2018/2/layout/IconCircleList"/>
    <dgm:cxn modelId="{7DBBBB11-017A-4914-98DF-41139808001E}" type="presParOf" srcId="{B32036E5-B500-424E-BCCC-E873DEFC6F11}" destId="{DE30ABD6-22E1-4E8C-8A99-F7FAFA60FF1F}" srcOrd="0" destOrd="0" presId="urn:microsoft.com/office/officeart/2018/2/layout/IconCircleList"/>
    <dgm:cxn modelId="{CDC48EF5-17A0-4362-8BE9-C7B7B9FBDE90}" type="presParOf" srcId="{B32036E5-B500-424E-BCCC-E873DEFC6F11}" destId="{0F51E801-F3D1-431B-9F07-AFFF674024FF}" srcOrd="1" destOrd="0" presId="urn:microsoft.com/office/officeart/2018/2/layout/IconCircleList"/>
    <dgm:cxn modelId="{BF9E0997-9627-49C5-A81E-C27BC96CCCB9}" type="presParOf" srcId="{B32036E5-B500-424E-BCCC-E873DEFC6F11}" destId="{3BA2AB92-06A0-49FA-A69F-E79D3AA0D256}" srcOrd="2" destOrd="0" presId="urn:microsoft.com/office/officeart/2018/2/layout/IconCircleList"/>
    <dgm:cxn modelId="{8107AF67-9BBE-4219-A718-7C4771ED7ABA}" type="presParOf" srcId="{B32036E5-B500-424E-BCCC-E873DEFC6F11}" destId="{806C1A27-FEC5-40EB-99BF-1437310ADCA0}" srcOrd="3" destOrd="0" presId="urn:microsoft.com/office/officeart/2018/2/layout/IconCircleList"/>
    <dgm:cxn modelId="{796C99B2-105A-43E3-AD9A-2E8613C933F6}" type="presParOf" srcId="{48B27177-A1F4-48FF-8B3A-C1DB206A874B}" destId="{803C8D3D-E24F-4669-86AC-6E58E45090F7}" srcOrd="5" destOrd="0" presId="urn:microsoft.com/office/officeart/2018/2/layout/IconCircleList"/>
    <dgm:cxn modelId="{3AC5BCD0-BD6E-4927-9B15-40A304A6BC2A}" type="presParOf" srcId="{48B27177-A1F4-48FF-8B3A-C1DB206A874B}" destId="{1C9C986C-1186-4159-A09F-9334F37FAA72}" srcOrd="6" destOrd="0" presId="urn:microsoft.com/office/officeart/2018/2/layout/IconCircleList"/>
    <dgm:cxn modelId="{ACA4B0B3-BB9E-4B78-99EA-F2358E75328E}" type="presParOf" srcId="{1C9C986C-1186-4159-A09F-9334F37FAA72}" destId="{84CA0573-8CC5-4894-A024-A75F405D26A6}" srcOrd="0" destOrd="0" presId="urn:microsoft.com/office/officeart/2018/2/layout/IconCircleList"/>
    <dgm:cxn modelId="{70FC3105-6E88-46EC-8431-B0D8C9CEF948}" type="presParOf" srcId="{1C9C986C-1186-4159-A09F-9334F37FAA72}" destId="{37149C33-AE92-4E91-9196-E9029A8D33D3}" srcOrd="1" destOrd="0" presId="urn:microsoft.com/office/officeart/2018/2/layout/IconCircleList"/>
    <dgm:cxn modelId="{DCDDB4F1-0F8E-409A-B49E-F52ECD0D9005}" type="presParOf" srcId="{1C9C986C-1186-4159-A09F-9334F37FAA72}" destId="{DC83C52A-1A6A-483C-915F-10727C470254}" srcOrd="2" destOrd="0" presId="urn:microsoft.com/office/officeart/2018/2/layout/IconCircleList"/>
    <dgm:cxn modelId="{DFD82418-B145-4E7C-9442-8E4DCDE16973}" type="presParOf" srcId="{1C9C986C-1186-4159-A09F-9334F37FAA72}" destId="{A8C22923-D46E-4841-9437-CE95DAB6B58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11636-7EBE-4829-AD6D-C84F359413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9A512-D92E-4A59-8894-59A3570826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Majority of job applications (99.3%) are for </a:t>
          </a:r>
          <a:r>
            <a:rPr lang="en-US" b="1" dirty="0"/>
            <a:t>non-Tech roles</a:t>
          </a:r>
          <a:r>
            <a:rPr lang="en-US" dirty="0"/>
            <a:t>, with </a:t>
          </a:r>
          <a:r>
            <a:rPr lang="en-US" b="1" dirty="0"/>
            <a:t>Tech roles being minimal</a:t>
          </a:r>
          <a:r>
            <a:rPr lang="en-US" dirty="0"/>
            <a:t> (0.7%).</a:t>
          </a:r>
        </a:p>
      </dgm:t>
    </dgm:pt>
    <dgm:pt modelId="{5902DA58-D73A-4404-8219-C78454D79A21}" type="parTrans" cxnId="{01E79B0C-860D-4F50-A828-467DD234105A}">
      <dgm:prSet/>
      <dgm:spPr/>
      <dgm:t>
        <a:bodyPr/>
        <a:lstStyle/>
        <a:p>
          <a:endParaRPr lang="en-US"/>
        </a:p>
      </dgm:t>
    </dgm:pt>
    <dgm:pt modelId="{04B05998-D5D6-45F0-8B8C-9864084CC351}" type="sibTrans" cxnId="{01E79B0C-860D-4F50-A828-467DD234105A}">
      <dgm:prSet/>
      <dgm:spPr/>
      <dgm:t>
        <a:bodyPr/>
        <a:lstStyle/>
        <a:p>
          <a:endParaRPr lang="en-US"/>
        </a:p>
      </dgm:t>
    </dgm:pt>
    <dgm:pt modelId="{23689E9B-AF88-4F46-9BAC-E7E1CD19B8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Boeing</a:t>
          </a:r>
          <a:r>
            <a:rPr lang="en-US" dirty="0"/>
            <a:t> dominates with </a:t>
          </a:r>
          <a:r>
            <a:rPr lang="en-US" b="1" dirty="0"/>
            <a:t>77.8% of job applications</a:t>
          </a:r>
          <a:r>
            <a:rPr lang="en-US" dirty="0"/>
            <a:t>, focusing on non-Tech roles, followed by Siemens (21.5</a:t>
          </a:r>
          <a:r>
            <a:rPr lang="en-US" dirty="0">
              <a:latin typeface="Aptos Display" panose="020F0302020204030204"/>
            </a:rPr>
            <a:t>%), </a:t>
          </a:r>
          <a:r>
            <a:rPr lang="en-US" dirty="0"/>
            <a:t>while Apple focuses solely on Tech jobs.</a:t>
          </a:r>
        </a:p>
      </dgm:t>
    </dgm:pt>
    <dgm:pt modelId="{35D01426-62CF-4D8F-ACDA-103F3C85EE1B}" type="parTrans" cxnId="{2CD9C859-F987-4E26-933C-17D3C43A026E}">
      <dgm:prSet/>
      <dgm:spPr/>
      <dgm:t>
        <a:bodyPr/>
        <a:lstStyle/>
        <a:p>
          <a:endParaRPr lang="en-US"/>
        </a:p>
      </dgm:t>
    </dgm:pt>
    <dgm:pt modelId="{CF81AF94-C734-45DD-915B-D7227306E9DA}" type="sibTrans" cxnId="{2CD9C859-F987-4E26-933C-17D3C43A026E}">
      <dgm:prSet/>
      <dgm:spPr/>
      <dgm:t>
        <a:bodyPr/>
        <a:lstStyle/>
        <a:p>
          <a:endParaRPr lang="en-US"/>
        </a:p>
      </dgm:t>
    </dgm:pt>
    <dgm:pt modelId="{EEDB0427-818B-4BA2-9B35-54792C9AA2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Salaries are centered around </a:t>
          </a:r>
          <a:r>
            <a:rPr lang="en-US" b="1" dirty="0"/>
            <a:t>$75,000–$85,000</a:t>
          </a:r>
          <a:r>
            <a:rPr lang="en-US" dirty="0"/>
            <a:t>, with fewer roles at extreme ends.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/>
            <a:t>Experience influences salaries, with noticeable increments for Senior roles.</a:t>
          </a:r>
        </a:p>
      </dgm:t>
    </dgm:pt>
    <dgm:pt modelId="{B021E25A-7E08-4116-B0CA-4C6CF95EA6B4}" type="parTrans" cxnId="{14070001-B992-4E30-B801-3D8C2619B474}">
      <dgm:prSet/>
      <dgm:spPr/>
      <dgm:t>
        <a:bodyPr/>
        <a:lstStyle/>
        <a:p>
          <a:endParaRPr lang="en-US"/>
        </a:p>
      </dgm:t>
    </dgm:pt>
    <dgm:pt modelId="{5907B199-355A-4EC0-BF7A-F4775075AF1D}" type="sibTrans" cxnId="{14070001-B992-4E30-B801-3D8C2619B474}">
      <dgm:prSet/>
      <dgm:spPr/>
      <dgm:t>
        <a:bodyPr/>
        <a:lstStyle/>
        <a:p>
          <a:endParaRPr lang="en-US"/>
        </a:p>
      </dgm:t>
    </dgm:pt>
    <dgm:pt modelId="{6A386BC6-89DD-44D7-A128-C3CDBFE4E9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Candidates with </a:t>
          </a:r>
          <a:r>
            <a:rPr lang="en-US" b="1" dirty="0"/>
            <a:t>3–5 years of experience</a:t>
          </a:r>
          <a:r>
            <a:rPr lang="en-US" dirty="0"/>
            <a:t> have the most opportunities, while entry-level roles are limited.</a:t>
          </a:r>
        </a:p>
      </dgm:t>
    </dgm:pt>
    <dgm:pt modelId="{5870E6F9-7893-4883-BE83-D786F7D1B0B2}" type="parTrans" cxnId="{A216A2F6-0E67-4B41-8EFD-A54D52C347F8}">
      <dgm:prSet/>
      <dgm:spPr/>
      <dgm:t>
        <a:bodyPr/>
        <a:lstStyle/>
        <a:p>
          <a:endParaRPr lang="en-US"/>
        </a:p>
      </dgm:t>
    </dgm:pt>
    <dgm:pt modelId="{950E3586-B6AC-49D9-B03B-ADD10D48DC87}" type="sibTrans" cxnId="{A216A2F6-0E67-4B41-8EFD-A54D52C347F8}">
      <dgm:prSet/>
      <dgm:spPr/>
      <dgm:t>
        <a:bodyPr/>
        <a:lstStyle/>
        <a:p>
          <a:endParaRPr lang="en-US"/>
        </a:p>
      </dgm:t>
    </dgm:pt>
    <dgm:pt modelId="{5E762DED-5DE4-4724-9011-9D5FDB8A9915}" type="pres">
      <dgm:prSet presAssocID="{5B611636-7EBE-4829-AD6D-C84F35941325}" presName="root" presStyleCnt="0">
        <dgm:presLayoutVars>
          <dgm:dir/>
          <dgm:resizeHandles val="exact"/>
        </dgm:presLayoutVars>
      </dgm:prSet>
      <dgm:spPr/>
    </dgm:pt>
    <dgm:pt modelId="{05C67493-4CE4-4287-BF73-A7F3A80F68D7}" type="pres">
      <dgm:prSet presAssocID="{A319A512-D92E-4A59-8894-59A357082676}" presName="compNode" presStyleCnt="0"/>
      <dgm:spPr/>
    </dgm:pt>
    <dgm:pt modelId="{1B16E132-F10B-404D-8F47-545571D6132C}" type="pres">
      <dgm:prSet presAssocID="{A319A512-D92E-4A59-8894-59A357082676}" presName="bgRect" presStyleLbl="bgShp" presStyleIdx="0" presStyleCnt="4"/>
      <dgm:spPr/>
    </dgm:pt>
    <dgm:pt modelId="{138AD200-3AAF-419A-94A5-0F58C5F037A0}" type="pres">
      <dgm:prSet presAssocID="{A319A512-D92E-4A59-8894-59A3570826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707DA8A-F71F-40B8-AD1B-853D2CD34D2B}" type="pres">
      <dgm:prSet presAssocID="{A319A512-D92E-4A59-8894-59A357082676}" presName="spaceRect" presStyleCnt="0"/>
      <dgm:spPr/>
    </dgm:pt>
    <dgm:pt modelId="{CA0FCCB8-67A6-453E-9D1C-F555D88E63E2}" type="pres">
      <dgm:prSet presAssocID="{A319A512-D92E-4A59-8894-59A357082676}" presName="parTx" presStyleLbl="revTx" presStyleIdx="0" presStyleCnt="4">
        <dgm:presLayoutVars>
          <dgm:chMax val="0"/>
          <dgm:chPref val="0"/>
        </dgm:presLayoutVars>
      </dgm:prSet>
      <dgm:spPr/>
    </dgm:pt>
    <dgm:pt modelId="{18E2CC16-962E-4AEB-8978-137EAC415050}" type="pres">
      <dgm:prSet presAssocID="{04B05998-D5D6-45F0-8B8C-9864084CC351}" presName="sibTrans" presStyleCnt="0"/>
      <dgm:spPr/>
    </dgm:pt>
    <dgm:pt modelId="{DDA95917-0BDB-4E28-B1D7-06FE1096586D}" type="pres">
      <dgm:prSet presAssocID="{23689E9B-AF88-4F46-9BAC-E7E1CD19B8EA}" presName="compNode" presStyleCnt="0"/>
      <dgm:spPr/>
    </dgm:pt>
    <dgm:pt modelId="{B8DF60A1-3822-4CFA-817E-9311AF718469}" type="pres">
      <dgm:prSet presAssocID="{23689E9B-AF88-4F46-9BAC-E7E1CD19B8EA}" presName="bgRect" presStyleLbl="bgShp" presStyleIdx="1" presStyleCnt="4"/>
      <dgm:spPr/>
    </dgm:pt>
    <dgm:pt modelId="{4E03B13E-A51E-4FDA-B17D-96281FCAAB4C}" type="pres">
      <dgm:prSet presAssocID="{23689E9B-AF88-4F46-9BAC-E7E1CD19B8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2099A463-8CB5-40F3-A7B2-CF108D1D584D}" type="pres">
      <dgm:prSet presAssocID="{23689E9B-AF88-4F46-9BAC-E7E1CD19B8EA}" presName="spaceRect" presStyleCnt="0"/>
      <dgm:spPr/>
    </dgm:pt>
    <dgm:pt modelId="{DCCDAD82-2742-47B9-9A69-62C9FB0707F0}" type="pres">
      <dgm:prSet presAssocID="{23689E9B-AF88-4F46-9BAC-E7E1CD19B8EA}" presName="parTx" presStyleLbl="revTx" presStyleIdx="1" presStyleCnt="4">
        <dgm:presLayoutVars>
          <dgm:chMax val="0"/>
          <dgm:chPref val="0"/>
        </dgm:presLayoutVars>
      </dgm:prSet>
      <dgm:spPr/>
    </dgm:pt>
    <dgm:pt modelId="{EE413F51-2E0D-465C-B742-6C1ABADCF63C}" type="pres">
      <dgm:prSet presAssocID="{CF81AF94-C734-45DD-915B-D7227306E9DA}" presName="sibTrans" presStyleCnt="0"/>
      <dgm:spPr/>
    </dgm:pt>
    <dgm:pt modelId="{87FD32F7-2C16-4486-8692-7C793592C087}" type="pres">
      <dgm:prSet presAssocID="{EEDB0427-818B-4BA2-9B35-54792C9AA273}" presName="compNode" presStyleCnt="0"/>
      <dgm:spPr/>
    </dgm:pt>
    <dgm:pt modelId="{444374C9-AE1D-438C-BD00-5E039921FD18}" type="pres">
      <dgm:prSet presAssocID="{EEDB0427-818B-4BA2-9B35-54792C9AA273}" presName="bgRect" presStyleLbl="bgShp" presStyleIdx="2" presStyleCnt="4"/>
      <dgm:spPr/>
    </dgm:pt>
    <dgm:pt modelId="{D116236B-F3D6-4982-A577-55DEFE99E88B}" type="pres">
      <dgm:prSet presAssocID="{EEDB0427-818B-4BA2-9B35-54792C9AA2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661D62F-84AA-4903-9BB0-C30DD825A271}" type="pres">
      <dgm:prSet presAssocID="{EEDB0427-818B-4BA2-9B35-54792C9AA273}" presName="spaceRect" presStyleCnt="0"/>
      <dgm:spPr/>
    </dgm:pt>
    <dgm:pt modelId="{609834AA-0369-4D24-8149-A5C18D04418D}" type="pres">
      <dgm:prSet presAssocID="{EEDB0427-818B-4BA2-9B35-54792C9AA273}" presName="parTx" presStyleLbl="revTx" presStyleIdx="2" presStyleCnt="4">
        <dgm:presLayoutVars>
          <dgm:chMax val="0"/>
          <dgm:chPref val="0"/>
        </dgm:presLayoutVars>
      </dgm:prSet>
      <dgm:spPr/>
    </dgm:pt>
    <dgm:pt modelId="{33C647B0-6C27-4595-9D53-69A8B174F710}" type="pres">
      <dgm:prSet presAssocID="{5907B199-355A-4EC0-BF7A-F4775075AF1D}" presName="sibTrans" presStyleCnt="0"/>
      <dgm:spPr/>
    </dgm:pt>
    <dgm:pt modelId="{C9AEEC05-5754-4273-B9BA-EFE86FEAE9D4}" type="pres">
      <dgm:prSet presAssocID="{6A386BC6-89DD-44D7-A128-C3CDBFE4E9B9}" presName="compNode" presStyleCnt="0"/>
      <dgm:spPr/>
    </dgm:pt>
    <dgm:pt modelId="{ADA142CE-4C44-4C13-9051-04AA868363DE}" type="pres">
      <dgm:prSet presAssocID="{6A386BC6-89DD-44D7-A128-C3CDBFE4E9B9}" presName="bgRect" presStyleLbl="bgShp" presStyleIdx="3" presStyleCnt="4"/>
      <dgm:spPr/>
    </dgm:pt>
    <dgm:pt modelId="{7351EA41-C4B2-490A-A24E-72BFF0678F6C}" type="pres">
      <dgm:prSet presAssocID="{6A386BC6-89DD-44D7-A128-C3CDBFE4E9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D25BFF29-DD84-4994-854E-4B36EA46E60C}" type="pres">
      <dgm:prSet presAssocID="{6A386BC6-89DD-44D7-A128-C3CDBFE4E9B9}" presName="spaceRect" presStyleCnt="0"/>
      <dgm:spPr/>
    </dgm:pt>
    <dgm:pt modelId="{32F2D208-185B-4E9E-98C2-B35CFA80A2F9}" type="pres">
      <dgm:prSet presAssocID="{6A386BC6-89DD-44D7-A128-C3CDBFE4E9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4070001-B992-4E30-B801-3D8C2619B474}" srcId="{5B611636-7EBE-4829-AD6D-C84F35941325}" destId="{EEDB0427-818B-4BA2-9B35-54792C9AA273}" srcOrd="2" destOrd="0" parTransId="{B021E25A-7E08-4116-B0CA-4C6CF95EA6B4}" sibTransId="{5907B199-355A-4EC0-BF7A-F4775075AF1D}"/>
    <dgm:cxn modelId="{01E79B0C-860D-4F50-A828-467DD234105A}" srcId="{5B611636-7EBE-4829-AD6D-C84F35941325}" destId="{A319A512-D92E-4A59-8894-59A357082676}" srcOrd="0" destOrd="0" parTransId="{5902DA58-D73A-4404-8219-C78454D79A21}" sibTransId="{04B05998-D5D6-45F0-8B8C-9864084CC351}"/>
    <dgm:cxn modelId="{0DE4922C-0377-45B0-BB0D-ED200DF04DFF}" type="presOf" srcId="{EEDB0427-818B-4BA2-9B35-54792C9AA273}" destId="{609834AA-0369-4D24-8149-A5C18D04418D}" srcOrd="0" destOrd="0" presId="urn:microsoft.com/office/officeart/2018/2/layout/IconVerticalSolidList"/>
    <dgm:cxn modelId="{2CD9C859-F987-4E26-933C-17D3C43A026E}" srcId="{5B611636-7EBE-4829-AD6D-C84F35941325}" destId="{23689E9B-AF88-4F46-9BAC-E7E1CD19B8EA}" srcOrd="1" destOrd="0" parTransId="{35D01426-62CF-4D8F-ACDA-103F3C85EE1B}" sibTransId="{CF81AF94-C734-45DD-915B-D7227306E9DA}"/>
    <dgm:cxn modelId="{D73E7795-CD67-4228-A484-4D2AC8E2079D}" type="presOf" srcId="{6A386BC6-89DD-44D7-A128-C3CDBFE4E9B9}" destId="{32F2D208-185B-4E9E-98C2-B35CFA80A2F9}" srcOrd="0" destOrd="0" presId="urn:microsoft.com/office/officeart/2018/2/layout/IconVerticalSolidList"/>
    <dgm:cxn modelId="{57A550CE-7B8A-4D9D-BF96-161A81E63502}" type="presOf" srcId="{23689E9B-AF88-4F46-9BAC-E7E1CD19B8EA}" destId="{DCCDAD82-2742-47B9-9A69-62C9FB0707F0}" srcOrd="0" destOrd="0" presId="urn:microsoft.com/office/officeart/2018/2/layout/IconVerticalSolidList"/>
    <dgm:cxn modelId="{0324B0E5-4685-4408-AEAD-54A867404759}" type="presOf" srcId="{5B611636-7EBE-4829-AD6D-C84F35941325}" destId="{5E762DED-5DE4-4724-9011-9D5FDB8A9915}" srcOrd="0" destOrd="0" presId="urn:microsoft.com/office/officeart/2018/2/layout/IconVerticalSolidList"/>
    <dgm:cxn modelId="{FAC2C3EB-FE74-4E0A-8918-323DB9978371}" type="presOf" srcId="{A319A512-D92E-4A59-8894-59A357082676}" destId="{CA0FCCB8-67A6-453E-9D1C-F555D88E63E2}" srcOrd="0" destOrd="0" presId="urn:microsoft.com/office/officeart/2018/2/layout/IconVerticalSolidList"/>
    <dgm:cxn modelId="{A216A2F6-0E67-4B41-8EFD-A54D52C347F8}" srcId="{5B611636-7EBE-4829-AD6D-C84F35941325}" destId="{6A386BC6-89DD-44D7-A128-C3CDBFE4E9B9}" srcOrd="3" destOrd="0" parTransId="{5870E6F9-7893-4883-BE83-D786F7D1B0B2}" sibTransId="{950E3586-B6AC-49D9-B03B-ADD10D48DC87}"/>
    <dgm:cxn modelId="{B61F393E-88CE-4AF4-8FCC-DC37730D646F}" type="presParOf" srcId="{5E762DED-5DE4-4724-9011-9D5FDB8A9915}" destId="{05C67493-4CE4-4287-BF73-A7F3A80F68D7}" srcOrd="0" destOrd="0" presId="urn:microsoft.com/office/officeart/2018/2/layout/IconVerticalSolidList"/>
    <dgm:cxn modelId="{3400FBD1-2452-40BC-90EA-4D029AD3F1A1}" type="presParOf" srcId="{05C67493-4CE4-4287-BF73-A7F3A80F68D7}" destId="{1B16E132-F10B-404D-8F47-545571D6132C}" srcOrd="0" destOrd="0" presId="urn:microsoft.com/office/officeart/2018/2/layout/IconVerticalSolidList"/>
    <dgm:cxn modelId="{B31A5120-B5E3-42CF-BCEC-42596599BA37}" type="presParOf" srcId="{05C67493-4CE4-4287-BF73-A7F3A80F68D7}" destId="{138AD200-3AAF-419A-94A5-0F58C5F037A0}" srcOrd="1" destOrd="0" presId="urn:microsoft.com/office/officeart/2018/2/layout/IconVerticalSolidList"/>
    <dgm:cxn modelId="{AFF13A8A-3D25-4DC5-A3DB-2E4A2D0E7D83}" type="presParOf" srcId="{05C67493-4CE4-4287-BF73-A7F3A80F68D7}" destId="{2707DA8A-F71F-40B8-AD1B-853D2CD34D2B}" srcOrd="2" destOrd="0" presId="urn:microsoft.com/office/officeart/2018/2/layout/IconVerticalSolidList"/>
    <dgm:cxn modelId="{96B7A3C0-07C0-44FA-9481-81FA26E43A57}" type="presParOf" srcId="{05C67493-4CE4-4287-BF73-A7F3A80F68D7}" destId="{CA0FCCB8-67A6-453E-9D1C-F555D88E63E2}" srcOrd="3" destOrd="0" presId="urn:microsoft.com/office/officeart/2018/2/layout/IconVerticalSolidList"/>
    <dgm:cxn modelId="{371E2E45-9358-4AEB-99F4-C914E9A58B41}" type="presParOf" srcId="{5E762DED-5DE4-4724-9011-9D5FDB8A9915}" destId="{18E2CC16-962E-4AEB-8978-137EAC415050}" srcOrd="1" destOrd="0" presId="urn:microsoft.com/office/officeart/2018/2/layout/IconVerticalSolidList"/>
    <dgm:cxn modelId="{ECF5898F-F720-4E1F-AD2C-A08F85BABC46}" type="presParOf" srcId="{5E762DED-5DE4-4724-9011-9D5FDB8A9915}" destId="{DDA95917-0BDB-4E28-B1D7-06FE1096586D}" srcOrd="2" destOrd="0" presId="urn:microsoft.com/office/officeart/2018/2/layout/IconVerticalSolidList"/>
    <dgm:cxn modelId="{D8CFB717-B1CB-4BE3-B6A9-D94C1AB709F4}" type="presParOf" srcId="{DDA95917-0BDB-4E28-B1D7-06FE1096586D}" destId="{B8DF60A1-3822-4CFA-817E-9311AF718469}" srcOrd="0" destOrd="0" presId="urn:microsoft.com/office/officeart/2018/2/layout/IconVerticalSolidList"/>
    <dgm:cxn modelId="{68723203-A6CB-439E-A818-49462210F3DB}" type="presParOf" srcId="{DDA95917-0BDB-4E28-B1D7-06FE1096586D}" destId="{4E03B13E-A51E-4FDA-B17D-96281FCAAB4C}" srcOrd="1" destOrd="0" presId="urn:microsoft.com/office/officeart/2018/2/layout/IconVerticalSolidList"/>
    <dgm:cxn modelId="{8FBABCBF-F679-4873-9565-2FF826A69929}" type="presParOf" srcId="{DDA95917-0BDB-4E28-B1D7-06FE1096586D}" destId="{2099A463-8CB5-40F3-A7B2-CF108D1D584D}" srcOrd="2" destOrd="0" presId="urn:microsoft.com/office/officeart/2018/2/layout/IconVerticalSolidList"/>
    <dgm:cxn modelId="{293B31B4-A535-4AA5-A4AD-198A29D28DF9}" type="presParOf" srcId="{DDA95917-0BDB-4E28-B1D7-06FE1096586D}" destId="{DCCDAD82-2742-47B9-9A69-62C9FB0707F0}" srcOrd="3" destOrd="0" presId="urn:microsoft.com/office/officeart/2018/2/layout/IconVerticalSolidList"/>
    <dgm:cxn modelId="{E1941C7C-E92A-4C03-BC6B-9A9C32991905}" type="presParOf" srcId="{5E762DED-5DE4-4724-9011-9D5FDB8A9915}" destId="{EE413F51-2E0D-465C-B742-6C1ABADCF63C}" srcOrd="3" destOrd="0" presId="urn:microsoft.com/office/officeart/2018/2/layout/IconVerticalSolidList"/>
    <dgm:cxn modelId="{B6327626-408F-42BB-85DB-CFD18BEF923A}" type="presParOf" srcId="{5E762DED-5DE4-4724-9011-9D5FDB8A9915}" destId="{87FD32F7-2C16-4486-8692-7C793592C087}" srcOrd="4" destOrd="0" presId="urn:microsoft.com/office/officeart/2018/2/layout/IconVerticalSolidList"/>
    <dgm:cxn modelId="{844A6A34-3665-423F-B162-68A3E6432C62}" type="presParOf" srcId="{87FD32F7-2C16-4486-8692-7C793592C087}" destId="{444374C9-AE1D-438C-BD00-5E039921FD18}" srcOrd="0" destOrd="0" presId="urn:microsoft.com/office/officeart/2018/2/layout/IconVerticalSolidList"/>
    <dgm:cxn modelId="{95A17833-3176-4733-9A51-B361C63E0722}" type="presParOf" srcId="{87FD32F7-2C16-4486-8692-7C793592C087}" destId="{D116236B-F3D6-4982-A577-55DEFE99E88B}" srcOrd="1" destOrd="0" presId="urn:microsoft.com/office/officeart/2018/2/layout/IconVerticalSolidList"/>
    <dgm:cxn modelId="{4069E81F-65AC-4AFA-9685-0DCA2FF25471}" type="presParOf" srcId="{87FD32F7-2C16-4486-8692-7C793592C087}" destId="{1661D62F-84AA-4903-9BB0-C30DD825A271}" srcOrd="2" destOrd="0" presId="urn:microsoft.com/office/officeart/2018/2/layout/IconVerticalSolidList"/>
    <dgm:cxn modelId="{DB563D8E-1D32-425A-8A31-BE53775D9D94}" type="presParOf" srcId="{87FD32F7-2C16-4486-8692-7C793592C087}" destId="{609834AA-0369-4D24-8149-A5C18D04418D}" srcOrd="3" destOrd="0" presId="urn:microsoft.com/office/officeart/2018/2/layout/IconVerticalSolidList"/>
    <dgm:cxn modelId="{492932E6-2DF8-4CBE-B1A3-983AB63CFA3D}" type="presParOf" srcId="{5E762DED-5DE4-4724-9011-9D5FDB8A9915}" destId="{33C647B0-6C27-4595-9D53-69A8B174F710}" srcOrd="5" destOrd="0" presId="urn:microsoft.com/office/officeart/2018/2/layout/IconVerticalSolidList"/>
    <dgm:cxn modelId="{8F46C414-2BCC-44FE-8DF8-59E6BBEDB6C0}" type="presParOf" srcId="{5E762DED-5DE4-4724-9011-9D5FDB8A9915}" destId="{C9AEEC05-5754-4273-B9BA-EFE86FEAE9D4}" srcOrd="6" destOrd="0" presId="urn:microsoft.com/office/officeart/2018/2/layout/IconVerticalSolidList"/>
    <dgm:cxn modelId="{72C94708-D8C3-47F3-8001-A99E72FF5B66}" type="presParOf" srcId="{C9AEEC05-5754-4273-B9BA-EFE86FEAE9D4}" destId="{ADA142CE-4C44-4C13-9051-04AA868363DE}" srcOrd="0" destOrd="0" presId="urn:microsoft.com/office/officeart/2018/2/layout/IconVerticalSolidList"/>
    <dgm:cxn modelId="{14248531-8DE9-4038-94DC-363ED7FE80B3}" type="presParOf" srcId="{C9AEEC05-5754-4273-B9BA-EFE86FEAE9D4}" destId="{7351EA41-C4B2-490A-A24E-72BFF0678F6C}" srcOrd="1" destOrd="0" presId="urn:microsoft.com/office/officeart/2018/2/layout/IconVerticalSolidList"/>
    <dgm:cxn modelId="{1C354B5D-F495-4EAB-B69A-6D23DD14304C}" type="presParOf" srcId="{C9AEEC05-5754-4273-B9BA-EFE86FEAE9D4}" destId="{D25BFF29-DD84-4994-854E-4B36EA46E60C}" srcOrd="2" destOrd="0" presId="urn:microsoft.com/office/officeart/2018/2/layout/IconVerticalSolidList"/>
    <dgm:cxn modelId="{77CE6C4D-3834-4518-B02F-A44958B53120}" type="presParOf" srcId="{C9AEEC05-5754-4273-B9BA-EFE86FEAE9D4}" destId="{32F2D208-185B-4E9E-98C2-B35CFA80A2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7EECC-A5BC-4045-A327-C3D48BF4CC1C}">
      <dsp:nvSpPr>
        <dsp:cNvPr id="0" name=""/>
        <dsp:cNvSpPr/>
      </dsp:nvSpPr>
      <dsp:spPr>
        <a:xfrm>
          <a:off x="25613" y="522357"/>
          <a:ext cx="1472075" cy="14720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3243A-61D6-4821-B54F-3096DCB71EDC}">
      <dsp:nvSpPr>
        <dsp:cNvPr id="0" name=""/>
        <dsp:cNvSpPr/>
      </dsp:nvSpPr>
      <dsp:spPr>
        <a:xfrm>
          <a:off x="334749" y="831493"/>
          <a:ext cx="853803" cy="853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569F1-6F06-4273-8E96-F7A414039B44}">
      <dsp:nvSpPr>
        <dsp:cNvPr id="0" name=""/>
        <dsp:cNvSpPr/>
      </dsp:nvSpPr>
      <dsp:spPr>
        <a:xfrm>
          <a:off x="1813133" y="522357"/>
          <a:ext cx="3469891" cy="1472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"/>
              <a:ea typeface="+mn-lt"/>
              <a:cs typeface="Courier New"/>
            </a:rPr>
            <a:t>Objective:</a:t>
          </a:r>
          <a:r>
            <a:rPr lang="en-US" sz="1500" b="0" kern="1200" dirty="0">
              <a:latin typeface="Calibri"/>
              <a:ea typeface="+mn-lt"/>
              <a:cs typeface="Courier New"/>
            </a:rPr>
            <a:t> </a:t>
          </a:r>
          <a:r>
            <a:rPr lang="en-US" sz="1500" b="0" kern="1200" dirty="0"/>
            <a:t>Analyze job application data to uncover trends in salaries, experience requirements, job types, and interview difficulty across companies.</a:t>
          </a:r>
        </a:p>
      </dsp:txBody>
      <dsp:txXfrm>
        <a:off x="1813133" y="522357"/>
        <a:ext cx="3469891" cy="1472075"/>
      </dsp:txXfrm>
    </dsp:sp>
    <dsp:sp modelId="{8B0AF82E-FAA4-4324-8B34-F9B9B354C3B4}">
      <dsp:nvSpPr>
        <dsp:cNvPr id="0" name=""/>
        <dsp:cNvSpPr/>
      </dsp:nvSpPr>
      <dsp:spPr>
        <a:xfrm>
          <a:off x="5887627" y="522357"/>
          <a:ext cx="1472075" cy="14720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37E56-E76E-4997-8318-4EBF6BB2E934}">
      <dsp:nvSpPr>
        <dsp:cNvPr id="0" name=""/>
        <dsp:cNvSpPr/>
      </dsp:nvSpPr>
      <dsp:spPr>
        <a:xfrm>
          <a:off x="6196762" y="831493"/>
          <a:ext cx="853803" cy="853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2301C-6EC4-461F-83C1-5DEB559D1BCC}">
      <dsp:nvSpPr>
        <dsp:cNvPr id="0" name=""/>
        <dsp:cNvSpPr/>
      </dsp:nvSpPr>
      <dsp:spPr>
        <a:xfrm>
          <a:off x="7675147" y="522357"/>
          <a:ext cx="3469891" cy="1472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"/>
              <a:ea typeface="+mn-lt"/>
              <a:cs typeface="Courier New"/>
            </a:rPr>
            <a:t>Dataset:</a:t>
          </a:r>
          <a:r>
            <a:rPr lang="en-US" sz="1500" b="0" kern="1200" dirty="0">
              <a:latin typeface="Calibri"/>
              <a:ea typeface="+mn-lt"/>
              <a:cs typeface="Courier New"/>
            </a:rPr>
            <a:t> Contains detailed job application records, including salary, experience, job type (Tech or non-Tech), company, and interview difficulty.</a:t>
          </a:r>
        </a:p>
      </dsp:txBody>
      <dsp:txXfrm>
        <a:off x="7675147" y="522357"/>
        <a:ext cx="3469891" cy="1472075"/>
      </dsp:txXfrm>
    </dsp:sp>
    <dsp:sp modelId="{DE30ABD6-22E1-4E8C-8A99-F7FAFA60FF1F}">
      <dsp:nvSpPr>
        <dsp:cNvPr id="0" name=""/>
        <dsp:cNvSpPr/>
      </dsp:nvSpPr>
      <dsp:spPr>
        <a:xfrm>
          <a:off x="25613" y="2811429"/>
          <a:ext cx="1472075" cy="14720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1E801-F3D1-431B-9F07-AFFF674024FF}">
      <dsp:nvSpPr>
        <dsp:cNvPr id="0" name=""/>
        <dsp:cNvSpPr/>
      </dsp:nvSpPr>
      <dsp:spPr>
        <a:xfrm>
          <a:off x="334749" y="3120565"/>
          <a:ext cx="853803" cy="8538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C1A27-FEC5-40EB-99BF-1437310ADCA0}">
      <dsp:nvSpPr>
        <dsp:cNvPr id="0" name=""/>
        <dsp:cNvSpPr/>
      </dsp:nvSpPr>
      <dsp:spPr>
        <a:xfrm>
          <a:off x="1813133" y="2811429"/>
          <a:ext cx="3469891" cy="1472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  <a:ea typeface="+mn-lt"/>
              <a:cs typeface="Courier New"/>
            </a:rPr>
            <a:t>Key Goals:</a:t>
          </a:r>
          <a:r>
            <a:rPr lang="en-US" sz="1500" b="0" kern="1200" dirty="0">
              <a:solidFill>
                <a:schemeClr val="tx1"/>
              </a:solidFill>
              <a:latin typeface="Calibri"/>
              <a:ea typeface="+mn-lt"/>
              <a:cs typeface="Courier New"/>
            </a:rPr>
            <a:t> 1) Understand salary distribution by experience, job type, and company. 2) Identify trends in job types (Tech vs. non-Tech) across companies. 3) </a:t>
          </a:r>
          <a:r>
            <a:rPr lang="en-US" sz="1500" b="0" kern="1200" dirty="0">
              <a:solidFill>
                <a:schemeClr val="tx1"/>
              </a:solidFill>
              <a:latin typeface="Aptos Display" panose="020F0302020204030204"/>
            </a:rPr>
            <a:t>Explore the relationship between interview difficulty </a:t>
          </a:r>
          <a:r>
            <a:rPr lang="en-US" sz="1500" b="0" kern="1200" dirty="0">
              <a:solidFill>
                <a:schemeClr val="tx1"/>
              </a:solidFill>
            </a:rPr>
            <a:t>and hiring trends.</a:t>
          </a:r>
          <a:endParaRPr lang="en-US" sz="1500" b="0" kern="1200" dirty="0">
            <a:solidFill>
              <a:schemeClr val="tx1"/>
            </a:solidFill>
            <a:latin typeface="Aptos Display"/>
          </a:endParaRPr>
        </a:p>
      </dsp:txBody>
      <dsp:txXfrm>
        <a:off x="1813133" y="2811429"/>
        <a:ext cx="3469891" cy="1472075"/>
      </dsp:txXfrm>
    </dsp:sp>
    <dsp:sp modelId="{84CA0573-8CC5-4894-A024-A75F405D26A6}">
      <dsp:nvSpPr>
        <dsp:cNvPr id="0" name=""/>
        <dsp:cNvSpPr/>
      </dsp:nvSpPr>
      <dsp:spPr>
        <a:xfrm>
          <a:off x="5887627" y="2811429"/>
          <a:ext cx="1472075" cy="14720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49C33-AE92-4E91-9196-E9029A8D33D3}">
      <dsp:nvSpPr>
        <dsp:cNvPr id="0" name=""/>
        <dsp:cNvSpPr/>
      </dsp:nvSpPr>
      <dsp:spPr>
        <a:xfrm>
          <a:off x="6196762" y="3120565"/>
          <a:ext cx="853803" cy="8538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22923-D46E-4841-9437-CE95DAB6B58C}">
      <dsp:nvSpPr>
        <dsp:cNvPr id="0" name=""/>
        <dsp:cNvSpPr/>
      </dsp:nvSpPr>
      <dsp:spPr>
        <a:xfrm>
          <a:off x="7675147" y="2811429"/>
          <a:ext cx="3469891" cy="1472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"/>
              <a:ea typeface="+mn-lt"/>
              <a:cs typeface="Courier New"/>
            </a:rPr>
            <a:t>Outcome:</a:t>
          </a:r>
          <a:r>
            <a:rPr lang="en-US" sz="1500" b="0" kern="1200" dirty="0">
              <a:latin typeface="Calibri"/>
              <a:ea typeface="+mn-lt"/>
              <a:cs typeface="Courier New"/>
            </a:rPr>
            <a:t> Provide actionable insights for job seekers and employers to improve hiring strategies and decision-making.</a:t>
          </a:r>
        </a:p>
      </dsp:txBody>
      <dsp:txXfrm>
        <a:off x="7675147" y="2811429"/>
        <a:ext cx="3469891" cy="1472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6E132-F10B-404D-8F47-545571D6132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AD200-3AAF-419A-94A5-0F58C5F037A0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FCCB8-67A6-453E-9D1C-F555D88E63E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Majority of job applications (99.3%) are for </a:t>
          </a:r>
          <a:r>
            <a:rPr lang="en-US" sz="2100" b="1" kern="1200" dirty="0"/>
            <a:t>non-Tech roles</a:t>
          </a:r>
          <a:r>
            <a:rPr lang="en-US" sz="2100" kern="1200" dirty="0"/>
            <a:t>, with </a:t>
          </a:r>
          <a:r>
            <a:rPr lang="en-US" sz="2100" b="1" kern="1200" dirty="0"/>
            <a:t>Tech roles being minimal</a:t>
          </a:r>
          <a:r>
            <a:rPr lang="en-US" sz="2100" kern="1200" dirty="0"/>
            <a:t> (0.7%).</a:t>
          </a:r>
        </a:p>
      </dsp:txBody>
      <dsp:txXfrm>
        <a:off x="1057183" y="1805"/>
        <a:ext cx="9458416" cy="915310"/>
      </dsp:txXfrm>
    </dsp:sp>
    <dsp:sp modelId="{B8DF60A1-3822-4CFA-817E-9311AF71846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3B13E-A51E-4FDA-B17D-96281FCAAB4C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DAD82-2742-47B9-9A69-62C9FB0707F0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Boeing</a:t>
          </a:r>
          <a:r>
            <a:rPr lang="en-US" sz="2100" kern="1200" dirty="0"/>
            <a:t> dominates with </a:t>
          </a:r>
          <a:r>
            <a:rPr lang="en-US" sz="2100" b="1" kern="1200" dirty="0"/>
            <a:t>77.8% of job applications</a:t>
          </a:r>
          <a:r>
            <a:rPr lang="en-US" sz="2100" kern="1200" dirty="0"/>
            <a:t>, focusing on non-Tech roles, followed by Siemens (21.5</a:t>
          </a:r>
          <a:r>
            <a:rPr lang="en-US" sz="2100" kern="1200" dirty="0">
              <a:latin typeface="Aptos Display" panose="020F0302020204030204"/>
            </a:rPr>
            <a:t>%), </a:t>
          </a:r>
          <a:r>
            <a:rPr lang="en-US" sz="2100" kern="1200" dirty="0"/>
            <a:t>while Apple focuses solely on Tech jobs.</a:t>
          </a:r>
        </a:p>
      </dsp:txBody>
      <dsp:txXfrm>
        <a:off x="1057183" y="1145944"/>
        <a:ext cx="9458416" cy="915310"/>
      </dsp:txXfrm>
    </dsp:sp>
    <dsp:sp modelId="{444374C9-AE1D-438C-BD00-5E039921FD1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6236B-F3D6-4982-A577-55DEFE99E88B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834AA-0369-4D24-8149-A5C18D04418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Salaries are centered around </a:t>
          </a:r>
          <a:r>
            <a:rPr lang="en-US" sz="2100" b="1" kern="1200" dirty="0"/>
            <a:t>$75,000–$85,000</a:t>
          </a:r>
          <a:r>
            <a:rPr lang="en-US" sz="2100" kern="1200" dirty="0"/>
            <a:t>, with fewer roles at extreme ends.</a:t>
          </a:r>
          <a:r>
            <a:rPr lang="en-US" sz="2100" kern="1200" dirty="0">
              <a:latin typeface="Aptos Display" panose="020F0302020204030204"/>
            </a:rPr>
            <a:t> </a:t>
          </a:r>
          <a:r>
            <a:rPr lang="en-US" sz="2100" kern="1200" dirty="0"/>
            <a:t>Experience influences salaries, with noticeable increments for Senior roles.</a:t>
          </a:r>
        </a:p>
      </dsp:txBody>
      <dsp:txXfrm>
        <a:off x="1057183" y="2290082"/>
        <a:ext cx="9458416" cy="915310"/>
      </dsp:txXfrm>
    </dsp:sp>
    <dsp:sp modelId="{ADA142CE-4C44-4C13-9051-04AA868363DE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1EA41-C4B2-490A-A24E-72BFF0678F6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2D208-185B-4E9E-98C2-B35CFA80A2F9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Candidates with </a:t>
          </a:r>
          <a:r>
            <a:rPr lang="en-US" sz="2100" b="1" kern="1200" dirty="0"/>
            <a:t>3–5 years of experience</a:t>
          </a:r>
          <a:r>
            <a:rPr lang="en-US" sz="2100" kern="1200" dirty="0"/>
            <a:t> have the most opportunities, while entry-level roles are limited.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anielscott86.blogspot.com/2017/12/an-employability-check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0B7A-58CF-24E5-EC1D-1B4CB7A7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709" y="1052214"/>
            <a:ext cx="4430629" cy="3339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#GROUP 6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3600" kern="1200" dirty="0"/>
            </a:br>
            <a:r>
              <a:rPr lang="en-US" sz="1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(MIS 6382.501 - Object Oriented Programming in Python – F24)</a:t>
            </a:r>
            <a:br>
              <a:rPr lang="en-US" sz="3000" b="1" kern="1200" dirty="0">
                <a:solidFill>
                  <a:schemeClr val="bg1"/>
                </a:solidFill>
              </a:rPr>
            </a:br>
            <a:br>
              <a:rPr lang="en-US" sz="3000" b="1" dirty="0"/>
            </a:b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Name: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Byte by Byte</a:t>
            </a:r>
            <a:endParaRPr lang="en-US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8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8" name="Graphic 227" descr="Programmer">
            <a:extLst>
              <a:ext uri="{FF2B5EF4-FFF2-40B4-BE49-F238E27FC236}">
                <a16:creationId xmlns:a16="http://schemas.microsoft.com/office/drawing/2014/main" id="{76DA6862-6329-EBB9-94CF-32007690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2615" y="2580962"/>
            <a:ext cx="3217333" cy="3217333"/>
          </a:xfrm>
          <a:prstGeom prst="rect">
            <a:avLst/>
          </a:prstGeom>
        </p:spPr>
      </p:pic>
      <p:sp>
        <p:nvSpPr>
          <p:cNvPr id="349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0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41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30FF90-DE28-EAD5-BEBF-317D3CB0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1" y="850586"/>
            <a:ext cx="4944960" cy="9920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Salary and Number of Applications by Company</a:t>
            </a: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(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Clustered Bar chart)</a:t>
            </a:r>
            <a:r>
              <a:rPr lang="en-US" sz="2700" dirty="0">
                <a:solidFill>
                  <a:srgbClr val="FFFFFF"/>
                </a:solidFill>
              </a:rPr>
              <a:t> 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B7070-1309-C96D-BE8B-D4F53C68A377}"/>
              </a:ext>
            </a:extLst>
          </p:cNvPr>
          <p:cNvSpPr txBox="1"/>
          <p:nvPr/>
        </p:nvSpPr>
        <p:spPr>
          <a:xfrm>
            <a:off x="408324" y="2354414"/>
            <a:ext cx="4092228" cy="3524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Key Observations: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Boeing</a:t>
            </a:r>
            <a:r>
              <a:rPr lang="en-US" sz="1600" dirty="0">
                <a:solidFill>
                  <a:srgbClr val="FFFFFF"/>
                </a:solidFill>
              </a:rPr>
              <a:t>: Highest applications (8000 applications), highest salary.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Apple</a:t>
            </a:r>
            <a:r>
              <a:rPr lang="en-US" sz="1600" dirty="0">
                <a:solidFill>
                  <a:srgbClr val="FFFFFF"/>
                </a:solidFill>
              </a:rPr>
              <a:t>: Lowest applications (70 applications) and  lowest salary.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Siemens</a:t>
            </a:r>
            <a:r>
              <a:rPr lang="en-US" sz="1600" dirty="0">
                <a:solidFill>
                  <a:srgbClr val="FFFFFF"/>
                </a:solidFill>
              </a:rPr>
              <a:t>: Balanced applications and salary.</a:t>
            </a:r>
            <a:endParaRPr lang="en-US" sz="16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Implications: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Boeing </a:t>
            </a:r>
            <a:r>
              <a:rPr lang="en-US" sz="1600" dirty="0">
                <a:solidFill>
                  <a:srgbClr val="FFFFFF"/>
                </a:solidFill>
              </a:rPr>
              <a:t>excels in volume and attracts high-salary seekers.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1C4EA9-6D84-60B8-021F-B631944BE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848" y="1346620"/>
            <a:ext cx="6852561" cy="38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9594B2-98C8-F3A5-E792-75AA9C48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Interview Difficulty by Company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(Box Plot)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C3522EE-34BA-62A8-31D1-764E6F1D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46" y="2459116"/>
            <a:ext cx="4812403" cy="352482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Observations: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Median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All companies' difficulty ranges between 50–55.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Siemens/Boeing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Wide range; many outliers above 90.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Apple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Narrow range; consistent and predictable process.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Implications:</a:t>
            </a:r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Seekers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Apple offers consistent interviews; Siemens/Boeing vary widely.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Employers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Siemens/Boeing can reduce variability; Apple’s approach appeals.</a:t>
            </a:r>
            <a:endParaRPr lang="en-US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88F0DC7-14B3-EF73-90C8-985CD77D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05" y="1381125"/>
            <a:ext cx="6798049" cy="40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6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77E19E-D616-C2BE-6127-612E307F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Experience Distribution (Histogram)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FC4DD5-FFB5-97C3-B2DD-1265DCD1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6" y="2459117"/>
            <a:ext cx="4541508" cy="37602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/>
              <a:t>Key Observations: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Peaks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: Jobs target 3–5 years experience mostly.</a:t>
            </a:r>
            <a:endParaRPr lang="en-US" sz="1600" dirty="0"/>
          </a:p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Low Demand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: Few jobs for &lt;2 years experience.</a:t>
            </a:r>
            <a:endParaRPr lang="en-US" sz="1600" dirty="0"/>
          </a:p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Mid-Level Focus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: 3–5 years dominates job market.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Implications:</a:t>
            </a:r>
          </a:p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For Seekers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: 3–5 years experience has most jobs.</a:t>
            </a:r>
            <a:endParaRPr lang="en-US" sz="1600" dirty="0"/>
          </a:p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For Employers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: Add roles for senior and entry-level talent</a:t>
            </a:r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 dirty="0"/>
          </a:p>
        </p:txBody>
      </p:sp>
      <p:pic>
        <p:nvPicPr>
          <p:cNvPr id="4" name="Content Placeholder 3" descr="A graph of a distribution of experience&#10;&#10;Description automatically generated">
            <a:extLst>
              <a:ext uri="{FF2B5EF4-FFF2-40B4-BE49-F238E27FC236}">
                <a16:creationId xmlns:a16="http://schemas.microsoft.com/office/drawing/2014/main" id="{0721BA5D-6FFC-6F49-424D-A9FBC9A8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41" y="1095918"/>
            <a:ext cx="6667764" cy="45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1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91527-5D25-45E0-7147-3AB0B9224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BC7B49E-1961-25FD-40E3-9DFEAA670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91811A-E1A6-74E3-45FD-959F40314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AD20B9-D0DC-3B1C-DCCE-9F8D590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AC5061-6CEE-3A8B-E4BE-C09002CCE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37DD2A-E851-B8EE-0A62-4D962C455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0C0169-5C82-5C35-8958-B2CAFBE4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Salary VS Interview Difficulty </a:t>
            </a:r>
            <a:b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(Scatter plot)</a:t>
            </a:r>
            <a:endParaRPr lang="en-US" sz="32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45ADE50B-261C-AA95-26D2-EE2B18D9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03" y="2500997"/>
            <a:ext cx="4025921" cy="2322289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ea typeface="+mn-lt"/>
                <a:cs typeface="+mn-lt"/>
              </a:rPr>
              <a:t>Key Observations:</a:t>
            </a:r>
          </a:p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Most of the Interview difficulty is between 40-60 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Implications:</a:t>
            </a:r>
          </a:p>
          <a:p>
            <a:r>
              <a:rPr lang="en-US" dirty="0">
                <a:solidFill>
                  <a:schemeClr val="bg1"/>
                </a:solidFill>
              </a:rPr>
              <a:t>No significant relation between interview difficulty and salary ranges</a:t>
            </a:r>
          </a:p>
          <a:p>
            <a:r>
              <a:rPr lang="en-US" dirty="0">
                <a:solidFill>
                  <a:schemeClr val="bg1"/>
                </a:solidFill>
              </a:rPr>
              <a:t>Scatter plot not sufficient to provide conclusion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EC30F1-5F55-CD67-FB68-7B1DAD15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26" y="1018096"/>
            <a:ext cx="6449771" cy="385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2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4788-94F2-F76D-829C-BA957302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Findings (Conclusion):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3DD5C0D-7495-4E1D-FFEC-92655A32C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402654"/>
              </p:ext>
            </p:extLst>
          </p:nvPr>
        </p:nvGraphicFramePr>
        <p:xfrm>
          <a:off x="838200" y="171356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92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F8BA-D606-7E11-305D-42FB9511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537" y="30482"/>
            <a:ext cx="4491821" cy="1537762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Recommendations</a:t>
            </a:r>
            <a:endParaRPr lang="en-US" sz="4000" dirty="0"/>
          </a:p>
        </p:txBody>
      </p:sp>
      <p:pic>
        <p:nvPicPr>
          <p:cNvPr id="36" name="Picture 35" descr="Back view of an airplane">
            <a:extLst>
              <a:ext uri="{FF2B5EF4-FFF2-40B4-BE49-F238E27FC236}">
                <a16:creationId xmlns:a16="http://schemas.microsoft.com/office/drawing/2014/main" id="{F083E883-BB2C-A887-8DEC-A664A249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92" r="26061" b="-3"/>
          <a:stretch/>
        </p:blipFill>
        <p:spPr>
          <a:xfrm>
            <a:off x="0" y="-11196"/>
            <a:ext cx="4876818" cy="686919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4D9460E-9AE6-C95D-8839-8F76313F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836" y="1716966"/>
            <a:ext cx="6949516" cy="49680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For Job Seekers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800"/>
          </a:p>
          <a:p>
            <a:r>
              <a:rPr lang="en-US" sz="1400" b="1" dirty="0">
                <a:ea typeface="+mn-lt"/>
                <a:cs typeface="+mn-lt"/>
              </a:rPr>
              <a:t>Non-Tech Candidates</a:t>
            </a:r>
            <a:r>
              <a:rPr lang="en-US" sz="1400" dirty="0">
                <a:ea typeface="+mn-lt"/>
                <a:cs typeface="+mn-lt"/>
              </a:rPr>
              <a:t>: Focus on Boeing and Siemens for non-Tech abundant opportunities.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Tech Professionals</a:t>
            </a:r>
            <a:r>
              <a:rPr lang="en-US" sz="1400" dirty="0">
                <a:ea typeface="+mn-lt"/>
                <a:cs typeface="+mn-lt"/>
              </a:rPr>
              <a:t>: Target Apple but prepare for limited roles.</a:t>
            </a:r>
            <a:endParaRPr lang="en-US" sz="1400"/>
          </a:p>
          <a:p>
            <a:r>
              <a:rPr lang="en-US" sz="1400" b="1" dirty="0">
                <a:ea typeface="+mn-lt"/>
                <a:cs typeface="+mn-lt"/>
              </a:rPr>
              <a:t>Entry-Level Candidates</a:t>
            </a:r>
            <a:r>
              <a:rPr lang="en-US" sz="1400" dirty="0">
                <a:ea typeface="+mn-lt"/>
                <a:cs typeface="+mn-lt"/>
              </a:rPr>
              <a:t>: Explore companies offering training or fresher programs, as entry-level opportunities are limited.</a:t>
            </a:r>
          </a:p>
          <a:p>
            <a:pPr marL="0" indent="0">
              <a:buNone/>
            </a:pPr>
            <a:endParaRPr lang="en-US" sz="1400" dirty="0">
              <a:ea typeface="+mn-lt"/>
              <a:cs typeface="+mn-lt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ea typeface="+mn-lt"/>
                <a:cs typeface="+mn-lt"/>
              </a:rPr>
              <a:t>For Employers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600"/>
          </a:p>
          <a:p>
            <a:r>
              <a:rPr lang="en-US" sz="1400" b="1" dirty="0">
                <a:ea typeface="+mn-lt"/>
                <a:cs typeface="+mn-lt"/>
              </a:rPr>
              <a:t>Diversification</a:t>
            </a:r>
            <a:r>
              <a:rPr lang="en-US" sz="1400" dirty="0">
                <a:ea typeface="+mn-lt"/>
                <a:cs typeface="+mn-lt"/>
              </a:rPr>
              <a:t>: </a:t>
            </a:r>
          </a:p>
          <a:p>
            <a:pPr marL="742950" lvl="1" indent="-285750">
              <a:buFont typeface="Wingdings" panose="020B0604020202020204" pitchFamily="34" charset="0"/>
              <a:buChar char="ü"/>
            </a:pPr>
            <a:r>
              <a:rPr lang="en-US" sz="1400" dirty="0">
                <a:ea typeface="+mn-lt"/>
                <a:cs typeface="+mn-lt"/>
              </a:rPr>
              <a:t>Boeing/Siemens: Consider adding Tech roles to attract diverse talent.  </a:t>
            </a:r>
          </a:p>
          <a:p>
            <a:pPr marL="742950" lvl="1" indent="-285750">
              <a:buFont typeface="Wingdings" panose="020B0604020202020204" pitchFamily="34" charset="0"/>
              <a:buChar char="ü"/>
            </a:pPr>
            <a:r>
              <a:rPr lang="en-US" sz="1400" dirty="0">
                <a:ea typeface="+mn-lt"/>
                <a:cs typeface="+mn-lt"/>
              </a:rPr>
              <a:t>Apple: Expand into non-Tech roles to balance the portfolio.</a:t>
            </a:r>
            <a:endParaRPr lang="en-US" dirty="0"/>
          </a:p>
          <a:p>
            <a:r>
              <a:rPr lang="en-US" sz="1400" b="1" dirty="0">
                <a:ea typeface="+mn-lt"/>
                <a:cs typeface="+mn-lt"/>
              </a:rPr>
              <a:t>Salary Strategy</a:t>
            </a:r>
            <a:r>
              <a:rPr lang="en-US" sz="1400" dirty="0">
                <a:ea typeface="+mn-lt"/>
                <a:cs typeface="+mn-lt"/>
              </a:rPr>
              <a:t>: </a:t>
            </a:r>
            <a:endParaRPr lang="en-US" sz="1400">
              <a:ea typeface="+mn-lt"/>
              <a:cs typeface="+mn-lt"/>
            </a:endParaRPr>
          </a:p>
          <a:p>
            <a:pPr marL="742950" lvl="1" indent="-285750">
              <a:buFont typeface="Wingdings" panose="020B0604020202020204" pitchFamily="34" charset="0"/>
              <a:buChar char="ü"/>
            </a:pPr>
            <a:r>
              <a:rPr lang="en-US" sz="1400" dirty="0">
                <a:ea typeface="+mn-lt"/>
                <a:cs typeface="+mn-lt"/>
              </a:rPr>
              <a:t>Offer competitive pay for high-experience roles to attract top talent.</a:t>
            </a:r>
          </a:p>
          <a:p>
            <a:r>
              <a:rPr lang="en-US" sz="1400" b="1" dirty="0">
                <a:ea typeface="+mn-lt"/>
                <a:cs typeface="+mn-lt"/>
              </a:rPr>
              <a:t>Interview Process</a:t>
            </a:r>
            <a:r>
              <a:rPr lang="en-US" sz="1400" dirty="0">
                <a:ea typeface="+mn-lt"/>
                <a:cs typeface="+mn-lt"/>
              </a:rPr>
              <a:t>: </a:t>
            </a:r>
            <a:endParaRPr lang="en-US" sz="1100" dirty="0">
              <a:ea typeface="+mn-lt"/>
              <a:cs typeface="+mn-lt"/>
            </a:endParaRPr>
          </a:p>
          <a:p>
            <a:pPr marL="742950" lvl="1" indent="-285750">
              <a:buFont typeface="Wingdings" panose="020B0604020202020204" pitchFamily="34" charset="0"/>
              <a:buChar char="ü"/>
            </a:pPr>
            <a:r>
              <a:rPr lang="en-US" sz="1400" dirty="0">
                <a:ea typeface="+mn-lt"/>
                <a:cs typeface="+mn-lt"/>
              </a:rPr>
              <a:t>Standardize hiring to reduce variability and improve candidate experience. </a:t>
            </a:r>
            <a:endParaRPr lang="en-US" sz="1400">
              <a:ea typeface="+mn-lt"/>
              <a:cs typeface="+mn-lt"/>
            </a:endParaRPr>
          </a:p>
          <a:p>
            <a:pPr marL="742950" lvl="1" indent="-285750">
              <a:buFont typeface="Wingdings" panose="020B0604020202020204" pitchFamily="34" charset="0"/>
              <a:buChar char="ü"/>
            </a:pPr>
            <a:r>
              <a:rPr lang="en-US" sz="1400" dirty="0">
                <a:ea typeface="+mn-lt"/>
                <a:cs typeface="+mn-lt"/>
              </a:rPr>
              <a:t>Apple’s consistent approach can be a model for predictability.</a:t>
            </a:r>
          </a:p>
          <a:p>
            <a:pPr marL="0" indent="0">
              <a:buNone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7210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 descr="Back view of an airplane">
            <a:extLst>
              <a:ext uri="{FF2B5EF4-FFF2-40B4-BE49-F238E27FC236}">
                <a16:creationId xmlns:a16="http://schemas.microsoft.com/office/drawing/2014/main" id="{F083E883-BB2C-A887-8DEC-A664A249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7865" b="786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3F8BA-D606-7E11-305D-42FB9511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76" y="-254840"/>
            <a:ext cx="7558504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THANK YOU...</a:t>
            </a:r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A1675-34DC-1234-48C0-B52F9ACF5D7B}"/>
              </a:ext>
            </a:extLst>
          </p:cNvPr>
          <p:cNvSpPr txBox="1"/>
          <p:nvPr/>
        </p:nvSpPr>
        <p:spPr>
          <a:xfrm>
            <a:off x="3155514" y="2432181"/>
            <a:ext cx="6906491" cy="34734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Rohan </a:t>
            </a:r>
            <a:r>
              <a:rPr lang="en-US" sz="2000" err="1">
                <a:solidFill>
                  <a:srgbClr val="FFFFFF"/>
                </a:solidFill>
              </a:rPr>
              <a:t>Jyotishi</a:t>
            </a: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Mahesh Potdar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Harshitha Reddy </a:t>
            </a:r>
            <a:r>
              <a:rPr lang="en-US" sz="2000" err="1">
                <a:solidFill>
                  <a:srgbClr val="FFFFFF"/>
                </a:solidFill>
              </a:rPr>
              <a:t>Dugganapalli</a:t>
            </a: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Juhee Makwana</a:t>
            </a:r>
          </a:p>
        </p:txBody>
      </p:sp>
    </p:spTree>
    <p:extLst>
      <p:ext uri="{BB962C8B-B14F-4D97-AF65-F5344CB8AC3E}">
        <p14:creationId xmlns:p14="http://schemas.microsoft.com/office/powerpoint/2010/main" val="16259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Rectangle 16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Hands typing on a computer keyboard&#10;&#10;Description automatically generated">
            <a:extLst>
              <a:ext uri="{FF2B5EF4-FFF2-40B4-BE49-F238E27FC236}">
                <a16:creationId xmlns:a16="http://schemas.microsoft.com/office/drawing/2014/main" id="{2B5B6EF5-E9F9-56BA-A599-977EEA461F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A41DF61D-8B9E-2C96-F2B8-E367DDE9B3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263798"/>
              </p:ext>
            </p:extLst>
          </p:nvPr>
        </p:nvGraphicFramePr>
        <p:xfrm>
          <a:off x="517359" y="1718679"/>
          <a:ext cx="11170652" cy="480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12" name="TextBox 1611">
            <a:extLst>
              <a:ext uri="{FF2B5EF4-FFF2-40B4-BE49-F238E27FC236}">
                <a16:creationId xmlns:a16="http://schemas.microsoft.com/office/drawing/2014/main" id="{43D16462-3E5E-51B1-6CB6-7346CFC1EA60}"/>
              </a:ext>
            </a:extLst>
          </p:cNvPr>
          <p:cNvSpPr txBox="1"/>
          <p:nvPr/>
        </p:nvSpPr>
        <p:spPr>
          <a:xfrm>
            <a:off x="0" y="6858000"/>
            <a:ext cx="12192000" cy="317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3451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804E-4B54-4AD3-34AE-20792DD1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37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screenshot</a:t>
            </a:r>
          </a:p>
        </p:txBody>
      </p:sp>
      <p:pic>
        <p:nvPicPr>
          <p:cNvPr id="4" name="Picture 3" descr="A close-up of a company logo&#10;&#10;Description automatically generated">
            <a:extLst>
              <a:ext uri="{FF2B5EF4-FFF2-40B4-BE49-F238E27FC236}">
                <a16:creationId xmlns:a16="http://schemas.microsoft.com/office/drawing/2014/main" id="{0272DAD6-5F1C-5821-2F37-DABC3457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51" y="1564516"/>
            <a:ext cx="9453967" cy="121049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6EB5EB-7A22-A61F-3C49-301A6414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7" y="2767065"/>
            <a:ext cx="9466882" cy="39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9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804E-4B54-4AD3-34AE-20792DD1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37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Class diagram/ hierarchy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99CE55-17A2-A381-40E1-4B97B3A8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2" y="1711979"/>
            <a:ext cx="11202520" cy="46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2A19E1-5499-CC2D-5E10-10221668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102925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Distribution of Job Types </a:t>
            </a:r>
            <a:b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(Pie Chart)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721313-431F-E9FC-E196-9623272A8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81" y="2235752"/>
            <a:ext cx="3702580" cy="37601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Key Observations: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Non-Tech Dominance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99.3% jobs are non-Tech.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Tech Roles Rare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Only 0.7% are Tech jobs.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Implications:</a:t>
            </a:r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Job-Seekers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Non-Tech candidates have ample opportunities.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Employers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Diversify into Tech roles for balance.</a:t>
            </a:r>
            <a:endParaRPr lang="en-US" dirty="0"/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blue circle with a line in the middle&#10;&#10;Description automatically generated">
            <a:extLst>
              <a:ext uri="{FF2B5EF4-FFF2-40B4-BE49-F238E27FC236}">
                <a16:creationId xmlns:a16="http://schemas.microsoft.com/office/drawing/2014/main" id="{921991EA-9792-7212-F6DC-81E8AEA70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70" y="164336"/>
            <a:ext cx="6624082" cy="65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B45FF5-C712-739D-A3A7-C8AA5050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Heatmap Using Categorical Variables</a:t>
            </a:r>
            <a:endParaRPr lang="en-US" sz="32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78C5E828-AB9E-658B-60D8-D9E0DCD8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ea typeface="+mn-lt"/>
                <a:cs typeface="+mn-lt"/>
              </a:rPr>
              <a:t>Key Observations: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Apple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Focuses only on Tech roles with 69 applications.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Boeing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Dominates non-Tech roles with 7,776 applications.</a:t>
            </a:r>
            <a:endParaRPr lang="en-US" dirty="0"/>
          </a:p>
          <a:p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Siemens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Specializes in non-Tech roles with 2,155 applications.</a:t>
            </a:r>
            <a:endParaRPr lang="en-US" dirty="0"/>
          </a:p>
          <a:p>
            <a:pPr>
              <a:buNone/>
            </a:pPr>
            <a:r>
              <a:rPr lang="en-US" dirty="0"/>
              <a:t>Implications:</a:t>
            </a:r>
          </a:p>
          <a:p>
            <a:pPr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Job-Seekers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Tech jobs at Apple, non-Tech at Boeing/Siemens.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000" b="1" dirty="0">
                <a:solidFill>
                  <a:srgbClr val="FFFFFF"/>
                </a:solidFill>
                <a:ea typeface="+mn-lt"/>
                <a:cs typeface="+mn-lt"/>
              </a:rPr>
              <a:t>Employers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: Apple can add non-Tech; Boeing/Siemens can expand Tech.</a:t>
            </a:r>
            <a:endParaRPr lang="en-US" dirty="0"/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20032-1600-9826-F9C3-7746926D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13" y="748845"/>
            <a:ext cx="6515365" cy="54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7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007942-B2E6-70A2-1B0C-246B1E1E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79" y="369887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job titles 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(Stacked bar chart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0FE67-8ABA-7CE5-0E0C-A743E89FA67B}"/>
              </a:ext>
            </a:extLst>
          </p:cNvPr>
          <p:cNvSpPr txBox="1"/>
          <p:nvPr/>
        </p:nvSpPr>
        <p:spPr>
          <a:xfrm>
            <a:off x="76782" y="1948864"/>
            <a:ext cx="5018729" cy="5031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Key Observations: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Mechanic Dominates</a:t>
            </a:r>
            <a:r>
              <a:rPr lang="en-US" sz="1500" dirty="0">
                <a:solidFill>
                  <a:srgbClr val="FFFFFF"/>
                </a:solidFill>
              </a:rPr>
              <a:t>: Highest applications (77%), led by Boeing and Siemens.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Boeing contributes 78% of the total Mechanic applications.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Designer Role</a:t>
            </a:r>
            <a:r>
              <a:rPr lang="en-US" sz="1500" dirty="0">
                <a:solidFill>
                  <a:srgbClr val="FFFFFF"/>
                </a:solidFill>
              </a:rPr>
              <a:t>: Second-highest, entirely at Boeing.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Tech Jobs</a:t>
            </a:r>
            <a:r>
              <a:rPr lang="en-US" sz="1500" dirty="0">
                <a:solidFill>
                  <a:srgbClr val="FFFFFF"/>
                </a:solidFill>
              </a:rPr>
              <a:t>: Minimal applications, exclusively at Apple.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Electrician</a:t>
            </a:r>
            <a:r>
              <a:rPr lang="en-US" sz="1500" dirty="0">
                <a:solidFill>
                  <a:srgbClr val="FFFFFF"/>
                </a:solidFill>
              </a:rPr>
              <a:t>: Siemens specializes in technical trade roles.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Implications: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Job-Seekers</a:t>
            </a:r>
            <a:r>
              <a:rPr lang="en-US" sz="1500" dirty="0">
                <a:solidFill>
                  <a:srgbClr val="FFFFFF"/>
                </a:solidFill>
              </a:rPr>
              <a:t>: Boeing/Siemens for non-Tech; Apple for Tech.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Employers</a:t>
            </a:r>
            <a:r>
              <a:rPr lang="en-US" sz="1500" dirty="0">
                <a:solidFill>
                  <a:srgbClr val="FFFFFF"/>
                </a:solidFill>
              </a:rPr>
              <a:t>: Apple can diversify; Boeing/Siemens can expand offerings.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graph of a job title&#10;&#10;Description automatically generated">
            <a:extLst>
              <a:ext uri="{FF2B5EF4-FFF2-40B4-BE49-F238E27FC236}">
                <a16:creationId xmlns:a16="http://schemas.microsoft.com/office/drawing/2014/main" id="{1106BB86-A7BF-CB41-5CA8-814C43CB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181" y="146345"/>
            <a:ext cx="5563883" cy="3281037"/>
          </a:xfrm>
          <a:prstGeom prst="rect">
            <a:avLst/>
          </a:prstGeom>
        </p:spPr>
      </p:pic>
      <p:pic>
        <p:nvPicPr>
          <p:cNvPr id="3" name="Picture 2" descr="A chart with a blue rectangle and numbers&#10;&#10;Description automatically generated">
            <a:extLst>
              <a:ext uri="{FF2B5EF4-FFF2-40B4-BE49-F238E27FC236}">
                <a16:creationId xmlns:a16="http://schemas.microsoft.com/office/drawing/2014/main" id="{251553C1-E9DD-F453-274E-F80D0826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99" y="3422543"/>
            <a:ext cx="5566982" cy="32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860684-65B8-ACA3-9F46-BA120BAD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Histogram for salary distribution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(Non-Tech jobs)</a:t>
            </a:r>
            <a:endParaRPr lang="en-US" sz="2800" b="1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F8013-8801-9AF7-8B74-64CCA1850876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Key Observations: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Most Common Range</a:t>
            </a:r>
            <a:r>
              <a:rPr lang="en-US" sz="1400" dirty="0">
                <a:solidFill>
                  <a:srgbClr val="FFFFFF"/>
                </a:solidFill>
              </a:rPr>
              <a:t>: $75,000–$85,000 has the highest frequency.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Tails</a:t>
            </a:r>
            <a:r>
              <a:rPr lang="en-US" sz="1400" dirty="0">
                <a:solidFill>
                  <a:srgbClr val="FFFFFF"/>
                </a:solidFill>
              </a:rPr>
              <a:t>: Few jobs at &lt;$70,000 or &gt;$90,000.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Symmetry</a:t>
            </a:r>
            <a:r>
              <a:rPr lang="en-US" sz="1400" dirty="0">
                <a:solidFill>
                  <a:srgbClr val="FFFFFF"/>
                </a:solidFill>
              </a:rPr>
              <a:t>: Salaries are evenly distributed around the mean.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Implications: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Job-Seekers</a:t>
            </a:r>
            <a:r>
              <a:rPr lang="en-US" sz="1400" dirty="0">
                <a:solidFill>
                  <a:srgbClr val="FFFFFF"/>
                </a:solidFill>
              </a:rPr>
              <a:t>: Most roles pay $75,000–$85,000.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Employers</a:t>
            </a:r>
            <a:r>
              <a:rPr lang="en-US" sz="1400" dirty="0">
                <a:solidFill>
                  <a:srgbClr val="FFFFFF"/>
                </a:solidFill>
              </a:rPr>
              <a:t>: Competitive salaries cluster in the mid-range.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graph of salary&#10;&#10;Description automatically generated">
            <a:extLst>
              <a:ext uri="{FF2B5EF4-FFF2-40B4-BE49-F238E27FC236}">
                <a16:creationId xmlns:a16="http://schemas.microsoft.com/office/drawing/2014/main" id="{2EDA1CFF-FDA7-8460-BF34-A75917274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890" y="1265331"/>
            <a:ext cx="6874283" cy="4144694"/>
          </a:xfrm>
        </p:spPr>
      </p:pic>
    </p:spTree>
    <p:extLst>
      <p:ext uri="{BB962C8B-B14F-4D97-AF65-F5344CB8AC3E}">
        <p14:creationId xmlns:p14="http://schemas.microsoft.com/office/powerpoint/2010/main" val="248800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9DB8D8-6D84-1D6D-533E-A997FD5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44" y="743115"/>
            <a:ext cx="4325441" cy="9918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Salary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trends based on experience groups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rgbClr val="FFFFFF"/>
                </a:solidFill>
              </a:rPr>
              <a:t>(Line chart)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575FE-4A3B-18F8-6EE3-DAA534460301}"/>
              </a:ext>
            </a:extLst>
          </p:cNvPr>
          <p:cNvSpPr txBox="1"/>
          <p:nvPr/>
        </p:nvSpPr>
        <p:spPr>
          <a:xfrm>
            <a:off x="195444" y="2459116"/>
            <a:ext cx="4774425" cy="3524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Key Observations: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Upward Trend: Salary increases with experience.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Freshers: Lowest average salary.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Mid-Level: Moderate salary growth from Freshers.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Senior: Highest salary, showing value for experience.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Implications: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Job Seekers: Experience brings noticeable salary benefits.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Employers: Competitive increments needed to retain Senior talent.</a:t>
            </a:r>
          </a:p>
        </p:txBody>
      </p:sp>
      <p:pic>
        <p:nvPicPr>
          <p:cNvPr id="6" name="Content Placeholder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9F3C763B-2C10-7E73-B159-02A2D017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480" y="1364190"/>
            <a:ext cx="6964619" cy="4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933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#GROUP 6  (MIS 6382.501 - Object Oriented Programming in Python – F24)  Name:  Byte by Byte</vt:lpstr>
      <vt:lpstr>PowerPoint Presentation</vt:lpstr>
      <vt:lpstr>Dataset screenshot</vt:lpstr>
      <vt:lpstr>Class diagram/ hierarchy</vt:lpstr>
      <vt:lpstr>Distribution of Job Types  (Pie Chart)</vt:lpstr>
      <vt:lpstr>Heatmap Using Categorical Variables </vt:lpstr>
      <vt:lpstr>Top job titles  (Stacked bar chart )</vt:lpstr>
      <vt:lpstr>Histogram for salary distribution (Non-Tech jobs)</vt:lpstr>
      <vt:lpstr>Salary trends based on experience groups (Line chart)</vt:lpstr>
      <vt:lpstr>Average Salary and Number of Applications by Company (Clustered Bar chart) </vt:lpstr>
      <vt:lpstr>Interview Difficulty by Company  (Box Plot)</vt:lpstr>
      <vt:lpstr>Experience Distribution (Histogram)</vt:lpstr>
      <vt:lpstr>Salary VS Interview Difficulty  (Scatter plot) </vt:lpstr>
      <vt:lpstr>Key Findings (Conclusion):</vt:lpstr>
      <vt:lpstr>Recommendations</vt:lpstr>
      <vt:lpstr>THANK YOU...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Jyotishi</dc:creator>
  <cp:lastModifiedBy>Mahesh Potdar</cp:lastModifiedBy>
  <cp:revision>1078</cp:revision>
  <dcterms:created xsi:type="dcterms:W3CDTF">2013-07-15T20:26:40Z</dcterms:created>
  <dcterms:modified xsi:type="dcterms:W3CDTF">2024-12-03T19:17:32Z</dcterms:modified>
</cp:coreProperties>
</file>